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94" r:id="rId3"/>
    <p:sldId id="270" r:id="rId4"/>
    <p:sldId id="260" r:id="rId5"/>
    <p:sldId id="261" r:id="rId6"/>
    <p:sldId id="273" r:id="rId7"/>
    <p:sldId id="275" r:id="rId8"/>
    <p:sldId id="274" r:id="rId9"/>
    <p:sldId id="323" r:id="rId10"/>
    <p:sldId id="337" r:id="rId11"/>
    <p:sldId id="333" r:id="rId12"/>
    <p:sldId id="334" r:id="rId13"/>
    <p:sldId id="335" r:id="rId14"/>
    <p:sldId id="265" r:id="rId15"/>
    <p:sldId id="364" r:id="rId16"/>
    <p:sldId id="331" r:id="rId17"/>
    <p:sldId id="359" r:id="rId18"/>
    <p:sldId id="360" r:id="rId19"/>
    <p:sldId id="263" r:id="rId20"/>
    <p:sldId id="362" r:id="rId21"/>
    <p:sldId id="336" r:id="rId22"/>
    <p:sldId id="328" r:id="rId23"/>
    <p:sldId id="324" r:id="rId24"/>
    <p:sldId id="325" r:id="rId25"/>
    <p:sldId id="326" r:id="rId26"/>
    <p:sldId id="327" r:id="rId27"/>
    <p:sldId id="271" r:id="rId28"/>
    <p:sldId id="262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91" r:id="rId37"/>
    <p:sldId id="276" r:id="rId38"/>
    <p:sldId id="321" r:id="rId39"/>
    <p:sldId id="286" r:id="rId40"/>
    <p:sldId id="285" r:id="rId41"/>
    <p:sldId id="267" r:id="rId42"/>
    <p:sldId id="269" r:id="rId43"/>
    <p:sldId id="288" r:id="rId44"/>
    <p:sldId id="287" r:id="rId45"/>
    <p:sldId id="363" r:id="rId46"/>
    <p:sldId id="329" r:id="rId47"/>
    <p:sldId id="330" r:id="rId48"/>
    <p:sldId id="292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259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3" autoAdjust="0"/>
    <p:restoredTop sz="94660"/>
  </p:normalViewPr>
  <p:slideViewPr>
    <p:cSldViewPr snapToGrid="0">
      <p:cViewPr varScale="1">
        <p:scale>
          <a:sx n="206" d="100"/>
          <a:sy n="206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35F6-ACD8-42DA-AAD0-EA8E56FC5293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6397B-26E3-44C0-BFE8-C977DBE62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8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81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12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11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39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00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5B123-218A-9183-A853-47E02DB65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FA720-1974-3585-EF9F-77F0A7F6C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96647C-2639-EA82-BC64-1E0804FD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4892-AF6F-1C47-935E-8C96A58C500C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9FE913-C8A0-31FA-8FAA-B7692E26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FA5DC3-73F7-4015-B4D0-F7E129E9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64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260EF-4DC1-4C5C-C84D-ACF119C3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4EC563-1553-9F8C-3A8A-944C3345C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2BC77-9B37-235E-2115-655BE948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64FB-A318-1F4F-98B8-E2C0A521DA76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FAE6B-4C97-47F5-FB82-105E16A2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5558C-27AC-3B5A-AC9B-9D3E8DF6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1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A613E7-5B3C-6114-6471-C66D2D42D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71F407-E6F7-F177-9D95-E38044CC8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ECB5A-0FEE-0B7A-D1EB-7F5A3884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01016-283E-AC4D-8B99-585CDE36123A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8C8F6-9D2E-0EE4-235F-C1A7E222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72C70-F5DC-3D92-9E01-BEF8AC23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7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B4B64-FEF9-D6B7-0934-E4026ECD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63412-83F3-5AD9-2C86-C37C43E4A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3A93F-2994-5E40-ABBF-B470BD3A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4565A-6223-26BA-55A9-1D5A1B1E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B281B-D669-6767-989A-0B151DFB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5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9B9D9-3299-7B14-A7F5-7B175DB9B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B56A19-CC04-F04C-0B95-D0C0C0B35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FB969-1D65-C5A1-B7A4-43610816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FD40-6F71-004F-8B76-8645474C0691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F34D8-6160-44A7-4266-C49D8797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C7F18-72F6-B36D-20C9-84B1A16F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35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7D9FB-D661-004B-1317-4EFFDCDF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CC12D3-90B7-5A53-807B-A59FCDCE5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3DBB33-9A48-A1A9-8684-73208DAEB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CF389-C18B-2B9F-DF1E-223332D5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263D-BEEB-A143-AEEC-FDDD1881D394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A09E78-D29F-E3E1-16C4-BED7A417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BB886-A029-92FC-5AD0-B59EC10F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9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F94E9-2C19-DCAD-6AC2-928846C17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6702F0-A55F-917A-7625-B9F38F62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3F9763-EC9C-1E90-3015-236ECD709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F56EA2-69EE-D9DB-811C-4678EC317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D61A5F-5DBB-D935-D214-A4D9E508F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F06B1D-7149-96E3-720E-720C34B8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F32F-2BED-A641-8249-A3977CAF837A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C639EF-626F-AB84-1F35-EC254D92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6E359-7F4A-A561-79A4-C05B22C4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7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76F28-6DAE-38D8-4B55-0164AAE2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D86B75-C0C2-68D2-FB10-121D6B63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54B4B-8C02-4046-9E80-C678F475DD09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7A4A3-4909-52D9-69A9-4004F6A5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8A4A99-0C5E-4F59-18B4-D30BA33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98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0899E6-18AF-E1B8-3588-B97A49F5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7950-3F1D-A84E-B44D-20CDCCD84963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791E76-4D0E-7A83-EAF3-9C0B1401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3A229-FCAE-DC82-283B-EF32A7DF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4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CAFB4-F03D-E0B7-9615-10A51633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8FEE6-404B-E80C-41C5-862686C5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E81749-774D-F9F5-6899-27D773149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74F6A-67D8-474F-F58C-17442B8B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3BD4-8E8A-B945-84A9-421B352F3418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A430A5-51E3-4E8A-B70E-6751748A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2A0B9-AE0B-1196-D667-9BB4DAE8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8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821CE-016B-4F5D-771C-62970B35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4D6A98-2644-EB84-E41B-D581C2F93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16CC1-A2A9-3471-1DD3-3CCC77D0B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B32E1-0AD3-6F7C-D204-42CF8B00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B3F3A-40C4-3F4A-9FBF-172C8FC008D3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0874F-C7A6-2E9D-1895-7BD4B907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6EDFE-6BF9-FDDE-A86B-BC02F297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0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9BFEB2-1FFE-2251-2BD4-A4E3EBFCBC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261634-B7F3-B186-0A2F-0184F726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56FAC-98CD-6471-4FEF-7C1830D3B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D76AF-DC1A-0E29-02CF-312ACC13D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E0C71473-B2F0-7941-8A55-2AA2D0998842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2CFB1-2E17-CA81-E415-BDDB00164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B6307-7C67-3F0A-0FB4-6F08A49E8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A67B93C0-C80E-4E24-8CB4-EFDAB9C96E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8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11" Type="http://schemas.openxmlformats.org/officeDocument/2006/relationships/image" Target="../media/image18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7.png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12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3.png"/><Relationship Id="rId4" Type="http://schemas.openxmlformats.org/officeDocument/2006/relationships/video" Target="../media/media5.mp4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motebiosensing/rpp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VPR2020_workshops/CVPR2020_w19" TargetMode="External"/><Relationship Id="rId2" Type="http://schemas.openxmlformats.org/officeDocument/2006/relationships/hyperlink" Target="https://competitions.codalab.org/competitions/?q=Rep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ccess.thecvf.com/ICCV2021_workshops/RePS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2419" TargetMode="External"/><Relationship Id="rId2" Type="http://schemas.openxmlformats.org/officeDocument/2006/relationships/hyperlink" Target="https://arxiv.org/pdf/2110.03690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10.11515" TargetMode="External"/><Relationship Id="rId4" Type="http://schemas.openxmlformats.org/officeDocument/2006/relationships/hyperlink" Target="https://arxiv.org/abs/2111.1208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2419" TargetMode="External"/><Relationship Id="rId2" Type="http://schemas.openxmlformats.org/officeDocument/2006/relationships/hyperlink" Target="https://arxiv.org/pdf/2110.03690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910.11515" TargetMode="External"/><Relationship Id="rId4" Type="http://schemas.openxmlformats.org/officeDocument/2006/relationships/hyperlink" Target="https://arxiv.org/abs/2111.1208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phys.2021.627354/full" TargetMode="External"/><Relationship Id="rId3" Type="http://schemas.openxmlformats.org/officeDocument/2006/relationships/hyperlink" Target="https://arxiv.org/pdf/2110.03690.pdf" TargetMode="External"/><Relationship Id="rId7" Type="http://schemas.openxmlformats.org/officeDocument/2006/relationships/hyperlink" Target="https://www.ncbi.nlm.nih.gov/pmc/articles/PMC6711549/#pcbi.1007259.e026" TargetMode="External"/><Relationship Id="rId2" Type="http://schemas.openxmlformats.org/officeDocument/2006/relationships/hyperlink" Target="https://news.samsungdisplay.com/301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910.11515" TargetMode="External"/><Relationship Id="rId5" Type="http://schemas.openxmlformats.org/officeDocument/2006/relationships/hyperlink" Target="https://arxiv.org/abs/2111.12082" TargetMode="External"/><Relationship Id="rId4" Type="http://schemas.openxmlformats.org/officeDocument/2006/relationships/hyperlink" Target="https://arxiv.org/abs/1905.0241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9D0D1-6D72-8022-F5BE-68063D4B4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4658"/>
            <a:ext cx="9144000" cy="1535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err="1"/>
              <a:t>rPPG</a:t>
            </a:r>
            <a:r>
              <a:rPr lang="en-US" altLang="ko-KR" sz="4000" dirty="0"/>
              <a:t> </a:t>
            </a:r>
            <a:r>
              <a:rPr lang="en-US" altLang="ko-KR" sz="4000"/>
              <a:t>Overview 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BB2959-E6DD-B830-2958-B89A6D14F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</a:t>
            </a:r>
            <a:r>
              <a:rPr lang="en-US" altLang="ko-KR" dirty="0"/>
              <a:t> </a:t>
            </a:r>
            <a:r>
              <a:rPr lang="ko-KR" altLang="en-US" dirty="0"/>
              <a:t>대 열</a:t>
            </a:r>
            <a:endParaRPr lang="en-US" altLang="ko-KR" dirty="0"/>
          </a:p>
          <a:p>
            <a:r>
              <a:rPr lang="en-US" altLang="ko-KR" dirty="0"/>
              <a:t>2023.04.07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4529F-F41B-6311-A667-644BB5D4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A300-0F8A-FF4C-90E0-05CFF94874B3}" type="datetime1">
              <a:rPr lang="en-US" altLang="ko-KR" smtClean="0"/>
              <a:t>4/6/23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1C245-E8E8-EFCF-67FF-9A736FAB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CDD20-E278-15F8-2279-C4D8CBB2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09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데이터 구성</a:t>
            </a:r>
            <a:endParaRPr sz="1092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8151A-9635-A0B4-10BB-F0B55DD155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10</a:t>
            </a:fld>
            <a:endParaRPr lang="en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6F050-D059-2B8D-FDEC-87F1D5850D93}"/>
              </a:ext>
            </a:extLst>
          </p:cNvPr>
          <p:cNvSpPr txBox="1"/>
          <p:nvPr/>
        </p:nvSpPr>
        <p:spPr>
          <a:xfrm>
            <a:off x="838200" y="993227"/>
            <a:ext cx="10194742" cy="506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400050" indent="-4000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700"/>
            </a:pPr>
            <a:r>
              <a:rPr lang="ko-KR" altLang="en-US" b="1" dirty="0"/>
              <a:t>데이터셋 고려사항</a:t>
            </a:r>
            <a:endParaRPr b="1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일부 논문에서 사용하는 데이터셋은 </a:t>
            </a:r>
            <a:r>
              <a:rPr lang="en-US" altLang="ko-KR" dirty="0"/>
              <a:t>Link </a:t>
            </a:r>
            <a:r>
              <a:rPr lang="ko-KR" altLang="en-US" dirty="0"/>
              <a:t>미 제공</a:t>
            </a:r>
            <a:r>
              <a:rPr lang="en-US" altLang="ko-KR" dirty="0"/>
              <a:t>, </a:t>
            </a:r>
            <a:r>
              <a:rPr lang="ko-KR" altLang="en-US" dirty="0"/>
              <a:t>하지만 꾸준히 신규 논문에서 학습 데이터로 이용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비디오 데이터의 경우 압축 여부에 따라</a:t>
            </a:r>
            <a:r>
              <a:rPr lang="en-US" altLang="ko-KR" dirty="0"/>
              <a:t> </a:t>
            </a:r>
            <a:r>
              <a:rPr lang="ko-KR" altLang="en-US" dirty="0"/>
              <a:t>얻을 수 있는 정보의 차이가 있음</a:t>
            </a:r>
            <a:r>
              <a:rPr lang="en-US" altLang="ko-KR" dirty="0"/>
              <a:t>. (UBFC</a:t>
            </a:r>
            <a:r>
              <a:rPr lang="ko-KR" altLang="en-US" dirty="0"/>
              <a:t>는 압축 </a:t>
            </a:r>
            <a:r>
              <a:rPr lang="en-US" altLang="ko-KR" dirty="0"/>
              <a:t>x)</a:t>
            </a:r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en-US" dirty="0" err="1"/>
              <a:t>rPPG</a:t>
            </a:r>
            <a:r>
              <a:rPr lang="en-US" dirty="0"/>
              <a:t> dataset</a:t>
            </a:r>
            <a:r>
              <a:rPr lang="ko-KR" altLang="en-US" dirty="0"/>
              <a:t>이나</a:t>
            </a:r>
            <a:r>
              <a:rPr lang="en-US" altLang="ko-KR" dirty="0"/>
              <a:t>, continuous ppg waveform</a:t>
            </a:r>
            <a:r>
              <a:rPr lang="ko-KR" altLang="en-US" dirty="0"/>
              <a:t>을 제공하지 않는 </a:t>
            </a:r>
            <a:r>
              <a:rPr lang="en-US" altLang="ko-KR" dirty="0"/>
              <a:t>case</a:t>
            </a:r>
            <a:r>
              <a:rPr lang="ko-KR" altLang="en-US" dirty="0"/>
              <a:t>가 있음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또한</a:t>
            </a:r>
            <a:r>
              <a:rPr lang="en-US" altLang="ko-KR" dirty="0"/>
              <a:t>, Video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sync</a:t>
            </a:r>
            <a:r>
              <a:rPr lang="ko-KR" altLang="en-US" dirty="0"/>
              <a:t>가 맞지 않는 경우가 있음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일부 데이터셋의 경우 특정 파형만 가지는 </a:t>
            </a:r>
            <a:r>
              <a:rPr lang="en-US" altLang="ko-KR" dirty="0"/>
              <a:t>HR </a:t>
            </a:r>
            <a:r>
              <a:rPr lang="ko-KR" altLang="en-US" dirty="0"/>
              <a:t>을 제공하기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오버피팅</a:t>
            </a:r>
            <a:r>
              <a:rPr lang="ko-KR" altLang="en-US" dirty="0"/>
              <a:t> 이슈가 있음</a:t>
            </a:r>
            <a:endParaRPr lang="en-US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일부 데이터 셋에서는 다양한 </a:t>
            </a:r>
            <a:r>
              <a:rPr lang="en-US" altLang="ko-KR" dirty="0"/>
              <a:t>Task(</a:t>
            </a:r>
            <a:r>
              <a:rPr lang="ko-KR" altLang="en-US" dirty="0"/>
              <a:t>운전 중</a:t>
            </a:r>
            <a:r>
              <a:rPr lang="en-US" altLang="ko-KR" dirty="0"/>
              <a:t>, </a:t>
            </a:r>
            <a:r>
              <a:rPr lang="ko-KR" altLang="en-US" dirty="0"/>
              <a:t>대화 중</a:t>
            </a:r>
            <a:r>
              <a:rPr lang="en-US" altLang="ko-KR" dirty="0"/>
              <a:t>, </a:t>
            </a:r>
            <a:r>
              <a:rPr lang="ko-KR" altLang="en-US" dirty="0"/>
              <a:t>운동 중</a:t>
            </a:r>
            <a:r>
              <a:rPr lang="en-US" altLang="ko-KR" dirty="0"/>
              <a:t>, </a:t>
            </a:r>
            <a:r>
              <a:rPr lang="ko-KR" altLang="en-US" dirty="0"/>
              <a:t>정자세</a:t>
            </a:r>
            <a:r>
              <a:rPr lang="en-US" altLang="ko-KR" dirty="0"/>
              <a:t>, </a:t>
            </a:r>
            <a:r>
              <a:rPr lang="ko-KR" altLang="en-US" dirty="0"/>
              <a:t>비디오 시청 중 등</a:t>
            </a:r>
            <a:r>
              <a:rPr lang="en-US" altLang="ko-KR" dirty="0"/>
              <a:t>)</a:t>
            </a:r>
            <a:r>
              <a:rPr lang="ko-KR" altLang="en-US" dirty="0"/>
              <a:t>를 정의하여 데이터를 생성하였으나</a:t>
            </a:r>
            <a:r>
              <a:rPr lang="en-US" altLang="ko-KR" dirty="0"/>
              <a:t>, </a:t>
            </a:r>
            <a:r>
              <a:rPr lang="ko-KR" altLang="en-US" dirty="0"/>
              <a:t>실제 어떤 환경의 제한을 두고 실험 평가를 진행할지 선정이 필요함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데이터셋의 </a:t>
            </a:r>
            <a:r>
              <a:rPr lang="en-US" altLang="ko-KR" dirty="0"/>
              <a:t>resolution</a:t>
            </a:r>
            <a:r>
              <a:rPr lang="ko-KR" altLang="en-US" dirty="0"/>
              <a:t>은 큰 영향을 끼치지 않으나</a:t>
            </a:r>
            <a:r>
              <a:rPr lang="en-US" altLang="ko-KR" dirty="0"/>
              <a:t>, </a:t>
            </a:r>
            <a:r>
              <a:rPr lang="ko-KR" altLang="en-US" dirty="0"/>
              <a:t>낮은 </a:t>
            </a:r>
            <a:r>
              <a:rPr lang="en-US" altLang="ko-KR" dirty="0"/>
              <a:t>fps</a:t>
            </a:r>
            <a:r>
              <a:rPr lang="ko-KR" altLang="en-US" dirty="0"/>
              <a:t>의 비디오를 사용할 시 어떻게 처리할지 고려가 필요함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대부분의 </a:t>
            </a:r>
            <a:r>
              <a:rPr lang="en-US" altLang="ko-KR" dirty="0" err="1"/>
              <a:t>rPPG</a:t>
            </a:r>
            <a:r>
              <a:rPr lang="en-US" altLang="ko-KR" dirty="0"/>
              <a:t> dataset</a:t>
            </a:r>
            <a:r>
              <a:rPr lang="ko-KR" altLang="en-US" dirty="0"/>
              <a:t>은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pple SD Gothic Neo"/>
              </a:rPr>
              <a:t>Fitzpatrick</a:t>
            </a:r>
            <a:r>
              <a:rPr lang="en-US" altLang="ko-KR" dirty="0"/>
              <a:t> skin color </a:t>
            </a:r>
            <a:r>
              <a:rPr lang="ko-KR" altLang="en-US" dirty="0"/>
              <a:t>중 </a:t>
            </a:r>
            <a:r>
              <a:rPr lang="en-US" altLang="ko-KR" dirty="0"/>
              <a:t>TYPE 2-4 </a:t>
            </a:r>
            <a:r>
              <a:rPr lang="ko-KR" altLang="en-US" dirty="0"/>
              <a:t>만 제공하고</a:t>
            </a:r>
            <a:br>
              <a:rPr lang="en-US" altLang="ko-KR" dirty="0"/>
            </a:br>
            <a:r>
              <a:rPr lang="ko-KR" altLang="en-US" dirty="0"/>
              <a:t>헤모글로빈의 빛 흡수율은 멜라닌 색소의 흡수율 보다 낮기 때문에</a:t>
            </a:r>
            <a:br>
              <a:rPr lang="en-US" altLang="ko-KR" dirty="0"/>
            </a:br>
            <a:r>
              <a:rPr lang="en-US" altLang="ko-KR" dirty="0"/>
              <a:t>TYPE5,6</a:t>
            </a:r>
            <a:r>
              <a:rPr lang="ko-KR" altLang="en-US" dirty="0"/>
              <a:t>을 고려한 학습이 필요함 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추후 임상실험을 위해서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FF0000"/>
                </a:solidFill>
              </a:rPr>
              <a:t>Skin Type</a:t>
            </a:r>
            <a:r>
              <a:rPr lang="ko-KR" altLang="en-US" b="1" dirty="0">
                <a:solidFill>
                  <a:srgbClr val="FF0000"/>
                </a:solidFill>
              </a:rPr>
              <a:t>을 특정하고 </a:t>
            </a:r>
            <a:r>
              <a:rPr lang="en-US" altLang="ko-KR" b="1" dirty="0">
                <a:solidFill>
                  <a:srgbClr val="FF0000"/>
                </a:solidFill>
              </a:rPr>
              <a:t>Sync</a:t>
            </a:r>
            <a:r>
              <a:rPr lang="ko-KR" altLang="en-US" b="1" dirty="0">
                <a:solidFill>
                  <a:srgbClr val="FF0000"/>
                </a:solidFill>
              </a:rPr>
              <a:t>가 맞는 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데이터 생성 필요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C866F63-89DF-5EAB-CFA2-1AFBB3D90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24" y="4681236"/>
            <a:ext cx="4023360" cy="154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3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바닥글 개체 틀 4"/>
          <p:cNvSpPr txBox="1"/>
          <p:nvPr/>
        </p:nvSpPr>
        <p:spPr>
          <a:xfrm>
            <a:off x="4084320" y="6308080"/>
            <a:ext cx="4023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r>
              <a:rPr lang="en-US" dirty="0"/>
              <a:t>Clinical Validation 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 err="1"/>
              <a:t>rPPG</a:t>
            </a:r>
            <a:r>
              <a:rPr lang="en-US" altLang="ko-KR" dirty="0"/>
              <a:t> </a:t>
            </a:r>
            <a:r>
              <a:rPr lang="ko-KR" altLang="en-US" dirty="0"/>
              <a:t>수행을 위한 고려 사</a:t>
            </a:r>
            <a:endParaRPr dirty="0"/>
          </a:p>
        </p:txBody>
      </p:sp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데이터 구성</a:t>
            </a:r>
            <a:endParaRPr sz="1092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AEA777-4D1B-7CF2-43FF-32B8D49B0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36016"/>
              </p:ext>
            </p:extLst>
          </p:nvPr>
        </p:nvGraphicFramePr>
        <p:xfrm>
          <a:off x="119841" y="993227"/>
          <a:ext cx="11952318" cy="49297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58">
                  <a:extLst>
                    <a:ext uri="{9D8B030D-6E8A-4147-A177-3AD203B41FA5}">
                      <a16:colId xmlns:a16="http://schemas.microsoft.com/office/drawing/2014/main" val="407656923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0931324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19265256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794072214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30023913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1626274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15837177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385327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6581518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9911562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4069269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90708769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4299545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41576811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3933339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05178878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5842562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00979555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7669875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8757410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58887173"/>
                    </a:ext>
                  </a:extLst>
                </a:gridCol>
              </a:tblGrid>
              <a:tr h="3577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#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데이터셋 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Link</a:t>
                      </a:r>
                      <a:endParaRPr lang="ko-KR" altLang="en-US" sz="1200" dirty="0"/>
                    </a:p>
                  </a:txBody>
                  <a:tcPr anchor="ctr"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Video(O/X)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Label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87157"/>
                  </a:ext>
                </a:extLst>
              </a:tr>
              <a:tr h="43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resolution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fps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Skin</a:t>
                      </a:r>
                      <a:br>
                        <a:rPr lang="en-US" altLang="ko-KR" sz="1200"/>
                      </a:br>
                      <a:r>
                        <a:rPr lang="en-US" altLang="ko-KR" sz="1200"/>
                        <a:t>Color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RGB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NIR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Subject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Female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HRV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ECG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SpO2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BP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579805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en-US" altLang="ko-KR" sz="400" dirty="0"/>
                        <a:t>4)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UBFC-</a:t>
                      </a:r>
                      <a:r>
                        <a:rPr lang="en-US" altLang="ko-KR" sz="1200" dirty="0" err="1"/>
                        <a:t>rPPG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480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 </a:t>
                      </a:r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Ⅰ/Ⅱ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55607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en-US" altLang="ko-KR" sz="500" dirty="0"/>
                        <a:t>5)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UBFC-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Phys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1024x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1024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Ⅰ/Ⅱ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19-38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520442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r>
                        <a:rPr lang="en-US" altLang="ko-KR" sz="500" dirty="0"/>
                        <a:t>6)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BP4D+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1024x1392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18-66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43801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EatingSet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23-41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49578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StableSet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1920x1080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95629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r>
                        <a:rPr lang="en-US" altLang="ko-KR" sz="500" dirty="0"/>
                        <a:t>7)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VicarPPG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1280x720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Ⅱ-Ⅳ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24-34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87815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r>
                        <a:rPr lang="en-US" altLang="ko-KR" sz="500" dirty="0"/>
                        <a:t>8)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MMSE-HR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1040x1392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Ⅱ-Ⅵ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83556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8151A-9635-A0B4-10BB-F0B55DD155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408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데이터 구성</a:t>
            </a:r>
            <a:endParaRPr sz="1092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AEA777-4D1B-7CF2-43FF-32B8D49B0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053459"/>
              </p:ext>
            </p:extLst>
          </p:nvPr>
        </p:nvGraphicFramePr>
        <p:xfrm>
          <a:off x="119841" y="983277"/>
          <a:ext cx="11952318" cy="474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58">
                  <a:extLst>
                    <a:ext uri="{9D8B030D-6E8A-4147-A177-3AD203B41FA5}">
                      <a16:colId xmlns:a16="http://schemas.microsoft.com/office/drawing/2014/main" val="407656923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0931324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19265256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794072214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30023913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1626274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15837177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385327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6581518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9911562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4069269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90708769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4299545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41576811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3933339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05178878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5842562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00979555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7669875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8757410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58887173"/>
                    </a:ext>
                  </a:extLst>
                </a:gridCol>
              </a:tblGrid>
              <a:tr h="3577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#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데이터셋 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Link</a:t>
                      </a:r>
                      <a:endParaRPr lang="ko-KR" altLang="en-US" sz="1200" dirty="0"/>
                    </a:p>
                  </a:txBody>
                  <a:tcPr anchor="ctr"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Video(O/X)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Label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87157"/>
                  </a:ext>
                </a:extLst>
              </a:tr>
              <a:tr h="43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resolution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fps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Skin</a:t>
                      </a:r>
                      <a:br>
                        <a:rPr lang="en-US" altLang="ko-KR" sz="1200"/>
                      </a:br>
                      <a:r>
                        <a:rPr lang="en-US" altLang="ko-KR" sz="1200"/>
                        <a:t>Color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RGB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NIR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Subject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Female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HRV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ECG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SpO2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BP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579805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r>
                        <a:rPr lang="en-US" altLang="ko-KR" sz="600" dirty="0"/>
                        <a:t>9)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COHFACE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480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 </a:t>
                      </a:r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55607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r>
                        <a:rPr lang="en-US" altLang="ko-KR" sz="300" dirty="0"/>
                        <a:t>10)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V4V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1040x1392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18-66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520442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en-US" altLang="ko-KR" sz="500" dirty="0"/>
                        <a:t>11)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VIPL_HR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960x720, 1920x1080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22-41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43801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en-US" altLang="ko-KR" sz="500" dirty="0"/>
                        <a:t>12)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PURE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640x480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49578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BSIPL-RPPG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640x480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18-25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95629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r>
                        <a:rPr lang="en-US" altLang="ko-KR" sz="500" dirty="0"/>
                        <a:t>13)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MAHNOB-HCI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720x580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19-40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8781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F4ACE-F667-913A-9753-C6D56CBF2B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918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데이터 구성</a:t>
            </a:r>
            <a:endParaRPr sz="1092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AEA777-4D1B-7CF2-43FF-32B8D49B0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89176"/>
              </p:ext>
            </p:extLst>
          </p:nvPr>
        </p:nvGraphicFramePr>
        <p:xfrm>
          <a:off x="119841" y="993227"/>
          <a:ext cx="11952318" cy="4746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58">
                  <a:extLst>
                    <a:ext uri="{9D8B030D-6E8A-4147-A177-3AD203B41FA5}">
                      <a16:colId xmlns:a16="http://schemas.microsoft.com/office/drawing/2014/main" val="407656923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0931324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19265256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794072214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30023913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1626274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15837177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385327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6581518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9911562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4069269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90708769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4299545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41576811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3933339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05178878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5842562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00979555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7669875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8757410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58887173"/>
                    </a:ext>
                  </a:extLst>
                </a:gridCol>
              </a:tblGrid>
              <a:tr h="3577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#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데이터셋 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Link</a:t>
                      </a:r>
                      <a:endParaRPr lang="ko-KR" altLang="en-US" sz="1200" dirty="0"/>
                    </a:p>
                  </a:txBody>
                  <a:tcPr anchor="ctr"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Video(O/X)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Label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87157"/>
                  </a:ext>
                </a:extLst>
              </a:tr>
              <a:tr h="43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resolution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fps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Skin</a:t>
                      </a:r>
                      <a:br>
                        <a:rPr lang="en-US" altLang="ko-KR" sz="1200"/>
                      </a:br>
                      <a:r>
                        <a:rPr lang="en-US" altLang="ko-KR" sz="1200"/>
                        <a:t>Color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RGB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NIR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Subject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Female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HRV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ECG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SpO2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BP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579805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BAMI-</a:t>
                      </a:r>
                      <a:r>
                        <a:rPr lang="en-US" altLang="ko-KR" sz="1200" dirty="0" err="1"/>
                        <a:t>rPPG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55607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r>
                        <a:rPr lang="en-US" altLang="ko-KR" sz="500" dirty="0"/>
                        <a:t>14)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OBF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1920x1080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23-40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520442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r>
                        <a:rPr lang="en-US" altLang="ko-KR" sz="500" dirty="0"/>
                        <a:t>15)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MR-NIRP(</a:t>
                      </a:r>
                      <a:r>
                        <a:rPr lang="en-US" altLang="ko-KR" sz="1200" dirty="0" err="1"/>
                        <a:t>drv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20-60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143801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r>
                        <a:rPr lang="en-US" altLang="ko-KR" sz="500" dirty="0"/>
                        <a:t>16)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MR-NIRP(</a:t>
                      </a:r>
                      <a:r>
                        <a:rPr lang="en-US" altLang="ko-KR" sz="1200" dirty="0" err="1"/>
                        <a:t>ind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640x640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20-40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49578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r>
                        <a:rPr lang="en-US" altLang="ko-KR" sz="500" dirty="0"/>
                        <a:t>17)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LGGI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640x480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25-42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95629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19</a:t>
                      </a:r>
                      <a:r>
                        <a:rPr lang="en-US" altLang="ko-KR" sz="500" dirty="0"/>
                        <a:t>18)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AFRL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658x492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87815"/>
                  </a:ext>
                </a:extLst>
              </a:tr>
              <a:tr h="43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r>
                        <a:rPr lang="en-US" altLang="ko-KR" sz="500" dirty="0"/>
                        <a:t>19)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MTHS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6855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E01D2B-CFFD-C8A1-F3BC-4A484F3CBC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41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데이터 구성</a:t>
            </a:r>
            <a:endParaRPr sz="1092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AEA777-4D1B-7CF2-43FF-32B8D49B0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2423"/>
              </p:ext>
            </p:extLst>
          </p:nvPr>
        </p:nvGraphicFramePr>
        <p:xfrm>
          <a:off x="119841" y="958032"/>
          <a:ext cx="11952318" cy="2551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58">
                  <a:extLst>
                    <a:ext uri="{9D8B030D-6E8A-4147-A177-3AD203B41FA5}">
                      <a16:colId xmlns:a16="http://schemas.microsoft.com/office/drawing/2014/main" val="407656923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0931324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19265256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794072214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30023913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1626274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15837177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385327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6581518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99115626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4069269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90708769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74299545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41576811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3933339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705178878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584256280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009795559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1676698756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875741085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3758887173"/>
                    </a:ext>
                  </a:extLst>
                </a:gridCol>
              </a:tblGrid>
              <a:tr h="3577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#</a:t>
                      </a:r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데이터셋 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Link</a:t>
                      </a:r>
                      <a:endParaRPr lang="ko-KR" altLang="en-US" sz="1200" dirty="0"/>
                    </a:p>
                  </a:txBody>
                  <a:tcPr anchor="ctr"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Video(O/X)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Label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87157"/>
                  </a:ext>
                </a:extLst>
              </a:tr>
              <a:tr h="4393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resolution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fps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Skin</a:t>
                      </a:r>
                      <a:br>
                        <a:rPr lang="en-US" altLang="ko-KR" sz="1200"/>
                      </a:br>
                      <a:r>
                        <a:rPr lang="en-US" altLang="ko-KR" sz="1200"/>
                        <a:t>Color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RGB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NIR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Subject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Female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male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age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PPG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HRV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ECG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SpO2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BP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579805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r>
                        <a:rPr lang="en-US" altLang="ko-KR" sz="500" dirty="0"/>
                        <a:t>20)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BIDMC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Sabon Next LT" panose="02000500000000000000" pitchFamily="2" charset="0"/>
                          <a:cs typeface="Sabon Next LT" panose="02000500000000000000" pitchFamily="2" charset="0"/>
                        </a:rPr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055607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</a:t>
                      </a:r>
                      <a:r>
                        <a:rPr lang="en-US" altLang="ko-KR" sz="500" dirty="0"/>
                        <a:t>21)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MPSC-</a:t>
                      </a:r>
                      <a:r>
                        <a:rPr lang="en-US" altLang="ko-KR" sz="1200" dirty="0" err="1"/>
                        <a:t>rPPG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520442"/>
                  </a:ext>
                </a:extLst>
              </a:tr>
              <a:tr h="548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379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484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685932"/>
                  </a:ext>
                </a:extLst>
              </a:tr>
            </a:tbl>
          </a:graphicData>
        </a:graphic>
      </p:graphicFrame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28B9EB2-7F85-6AA6-C2A3-43AD68CD8022}"/>
              </a:ext>
            </a:extLst>
          </p:cNvPr>
          <p:cNvSpPr txBox="1"/>
          <p:nvPr/>
        </p:nvSpPr>
        <p:spPr>
          <a:xfrm>
            <a:off x="838200" y="4094111"/>
            <a:ext cx="10194742" cy="154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00050" indent="-4000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700"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C4C46-08D0-67A0-789F-8F45AEBF84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510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바닥글 개체 틀 4"/>
          <p:cNvSpPr txBox="1"/>
          <p:nvPr/>
        </p:nvSpPr>
        <p:spPr>
          <a:xfrm>
            <a:off x="4084320" y="6308080"/>
            <a:ext cx="4023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r>
              <a:rPr lang="en-US" dirty="0"/>
              <a:t>Clinical Validation 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 err="1"/>
              <a:t>rPPG</a:t>
            </a:r>
            <a:r>
              <a:rPr lang="en-US" altLang="ko-KR" dirty="0"/>
              <a:t> </a:t>
            </a:r>
            <a:r>
              <a:rPr lang="ko-KR" altLang="en-US" dirty="0"/>
              <a:t>수행을 위한 고려 사항</a:t>
            </a:r>
            <a:endParaRPr dirty="0"/>
          </a:p>
        </p:txBody>
      </p:sp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데이터 극복을 위한 방안  </a:t>
            </a:r>
            <a:endParaRPr sz="1092" dirty="0"/>
          </a:p>
        </p:txBody>
      </p:sp>
      <p:sp>
        <p:nvSpPr>
          <p:cNvPr id="137" name="날짜 개체 틀 3"/>
          <p:cNvSpPr txBox="1"/>
          <p:nvPr/>
        </p:nvSpPr>
        <p:spPr>
          <a:xfrm>
            <a:off x="883919" y="6400413"/>
            <a:ext cx="265176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dirty="0"/>
              <a:t>2022-1</a:t>
            </a:r>
            <a:r>
              <a:rPr lang="en-US" altLang="ko-KR" dirty="0"/>
              <a:t>2</a:t>
            </a:r>
            <a:r>
              <a:rPr dirty="0"/>
              <a:t>-20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8151A-9635-A0B4-10BB-F0B55DD155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15</a:t>
            </a:fld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EDEA1-3D0F-765C-776D-C8B16615E752}"/>
              </a:ext>
            </a:extLst>
          </p:cNvPr>
          <p:cNvSpPr/>
          <p:nvPr/>
        </p:nvSpPr>
        <p:spPr>
          <a:xfrm>
            <a:off x="1942683" y="1285982"/>
            <a:ext cx="9718088" cy="428603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4FB45-2098-7080-A532-7E9398D570B7}"/>
              </a:ext>
            </a:extLst>
          </p:cNvPr>
          <p:cNvSpPr/>
          <p:nvPr/>
        </p:nvSpPr>
        <p:spPr>
          <a:xfrm>
            <a:off x="110010" y="1335952"/>
            <a:ext cx="878891" cy="6463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ysClr val="windowText" lastClr="000000"/>
                </a:solidFill>
              </a:rPr>
              <a:t>메인 페이지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522584-8CCC-3B85-0877-597294221144}"/>
              </a:ext>
            </a:extLst>
          </p:cNvPr>
          <p:cNvSpPr/>
          <p:nvPr/>
        </p:nvSpPr>
        <p:spPr>
          <a:xfrm>
            <a:off x="771607" y="4975658"/>
            <a:ext cx="1108231" cy="6463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ysClr val="windowText" lastClr="000000"/>
                </a:solidFill>
              </a:rPr>
              <a:t>히스토리 페이지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90E7EEC-55DC-C017-C229-539B142936F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577782" y="953955"/>
            <a:ext cx="230828" cy="2287480"/>
          </a:xfrm>
          <a:prstGeom prst="bentConnector2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6BDFBF-6B52-762A-E54F-6A521E0E1C65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-997740" y="3529476"/>
            <a:ext cx="3316542" cy="222151"/>
          </a:xfrm>
          <a:prstGeom prst="bentConnector2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660A87-9DC9-3C33-0995-B126D7D115D0}"/>
              </a:ext>
            </a:extLst>
          </p:cNvPr>
          <p:cNvSpPr txBox="1"/>
          <p:nvPr/>
        </p:nvSpPr>
        <p:spPr>
          <a:xfrm>
            <a:off x="1314097" y="1331917"/>
            <a:ext cx="30311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ysClr val="windowText" lastClr="000000"/>
                </a:solidFill>
              </a:rPr>
              <a:t>모니터링 페이지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2" name="Picture 6" descr="V ivo Y 16 RAM 4 GB ROM 64 GB Front Camera 5 MP Back Camera 13 MP +2 MP:  Buy Online at Best Prices in Pakistan | Daraz.pk">
            <a:extLst>
              <a:ext uri="{FF2B5EF4-FFF2-40B4-BE49-F238E27FC236}">
                <a16:creationId xmlns:a16="http://schemas.microsoft.com/office/drawing/2014/main" id="{761CDC5A-5BC0-BECD-4F98-64FECFC2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20" y="2600799"/>
            <a:ext cx="1451499" cy="14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0D70281-10AA-C8BC-EE51-C83E2CBF24A2}"/>
              </a:ext>
            </a:extLst>
          </p:cNvPr>
          <p:cNvSpPr/>
          <p:nvPr/>
        </p:nvSpPr>
        <p:spPr>
          <a:xfrm>
            <a:off x="2962947" y="2627910"/>
            <a:ext cx="47134" cy="47134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EBD967-2C82-4B61-1453-50187ECCD0CB}"/>
              </a:ext>
            </a:extLst>
          </p:cNvPr>
          <p:cNvSpPr/>
          <p:nvPr/>
        </p:nvSpPr>
        <p:spPr>
          <a:xfrm>
            <a:off x="2323496" y="2912283"/>
            <a:ext cx="47134" cy="47134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9E64D-DA37-DEB0-45D4-C0A0CBB9D02C}"/>
              </a:ext>
            </a:extLst>
          </p:cNvPr>
          <p:cNvSpPr/>
          <p:nvPr/>
        </p:nvSpPr>
        <p:spPr>
          <a:xfrm>
            <a:off x="2166464" y="1805026"/>
            <a:ext cx="1725105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Front Camera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BFD34-F225-DA15-E8FD-1DCAAEEB78C9}"/>
              </a:ext>
            </a:extLst>
          </p:cNvPr>
          <p:cNvSpPr/>
          <p:nvPr/>
        </p:nvSpPr>
        <p:spPr>
          <a:xfrm>
            <a:off x="2166464" y="4317408"/>
            <a:ext cx="1725105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KR" dirty="0"/>
              <a:t>Back</a:t>
            </a:r>
            <a:r>
              <a:rPr kumimoji="0" lang="en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 Camera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CA4C365-0E66-FA43-2DB4-4DC43A57BD8E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2814546" y="2369891"/>
            <a:ext cx="410006" cy="18936"/>
          </a:xfrm>
          <a:prstGeom prst="bentConnector3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B64E039-4107-3B80-473F-2A9E6A19BDD7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2003419" y="3291810"/>
            <a:ext cx="1345674" cy="705522"/>
          </a:xfrm>
          <a:prstGeom prst="bentConnector3">
            <a:avLst>
              <a:gd name="adj1" fmla="val 86427"/>
            </a:avLst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D2042-149F-CFE2-890C-6ECD669B00F0}"/>
              </a:ext>
            </a:extLst>
          </p:cNvPr>
          <p:cNvSpPr/>
          <p:nvPr/>
        </p:nvSpPr>
        <p:spPr>
          <a:xfrm>
            <a:off x="4879328" y="1805026"/>
            <a:ext cx="200791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Face Detect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DBD6F-C579-9EEC-A595-E805F67DC809}"/>
              </a:ext>
            </a:extLst>
          </p:cNvPr>
          <p:cNvSpPr/>
          <p:nvPr/>
        </p:nvSpPr>
        <p:spPr>
          <a:xfrm>
            <a:off x="7699968" y="2403220"/>
            <a:ext cx="2007910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rPPG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 Algorit</a:t>
            </a:r>
            <a:r>
              <a:rPr lang="en-US" dirty="0"/>
              <a:t>hm</a:t>
            </a:r>
            <a:br>
              <a:rPr lang="en-US" dirty="0"/>
            </a:br>
            <a:r>
              <a:rPr lang="en-US" dirty="0"/>
              <a:t>1. Traditional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2. Deep Learning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D3E479-2E6E-B5CB-FD85-8FC618876BAA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891569" y="1989691"/>
            <a:ext cx="987759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D742158-89AD-9A7C-F035-F34A6AEA4C7B}"/>
              </a:ext>
            </a:extLst>
          </p:cNvPr>
          <p:cNvSpPr/>
          <p:nvPr/>
        </p:nvSpPr>
        <p:spPr>
          <a:xfrm>
            <a:off x="7699968" y="1797615"/>
            <a:ext cx="200791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stacking Image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EAEB45-76B2-F104-3D8E-58DC3445209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887560" y="1982280"/>
            <a:ext cx="812408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48F561-0A30-5707-A425-5440CC768E13}"/>
              </a:ext>
            </a:extLst>
          </p:cNvPr>
          <p:cNvCxnSpPr>
            <a:stCxn id="22" idx="3"/>
            <a:endCxn id="19" idx="1"/>
          </p:cNvCxnSpPr>
          <p:nvPr/>
        </p:nvCxnSpPr>
        <p:spPr>
          <a:xfrm flipH="1">
            <a:off x="4879328" y="1982280"/>
            <a:ext cx="4828550" cy="7411"/>
          </a:xfrm>
          <a:prstGeom prst="bentConnector5">
            <a:avLst>
              <a:gd name="adj1" fmla="val -4734"/>
              <a:gd name="adj2" fmla="val -5008433"/>
              <a:gd name="adj3" fmla="val 104734"/>
            </a:avLst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609E4BD-6A86-3D26-36CF-003D5E0CEB11}"/>
              </a:ext>
            </a:extLst>
          </p:cNvPr>
          <p:cNvCxnSpPr>
            <a:endCxn id="20" idx="1"/>
          </p:cNvCxnSpPr>
          <p:nvPr/>
        </p:nvCxnSpPr>
        <p:spPr>
          <a:xfrm rot="16200000" flipH="1">
            <a:off x="6868844" y="2033760"/>
            <a:ext cx="849518" cy="812730"/>
          </a:xfrm>
          <a:prstGeom prst="bentConnector2">
            <a:avLst/>
          </a:prstGeom>
          <a:noFill/>
          <a:ln w="12700" cap="flat">
            <a:solidFill>
              <a:schemeClr val="tx1"/>
            </a:solidFill>
            <a:prstDash val="lg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09B71E1-6366-E36E-7958-B1088ED4E697}"/>
              </a:ext>
            </a:extLst>
          </p:cNvPr>
          <p:cNvCxnSpPr>
            <a:cxnSpLocks/>
            <a:stCxn id="20" idx="3"/>
            <a:endCxn id="22" idx="3"/>
          </p:cNvCxnSpPr>
          <p:nvPr/>
        </p:nvCxnSpPr>
        <p:spPr>
          <a:xfrm flipV="1">
            <a:off x="9707878" y="1982280"/>
            <a:ext cx="12700" cy="882604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tx1"/>
            </a:solidFill>
            <a:prstDash val="lg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90D1E-7BA0-A0E7-6A7A-328C389AE532}"/>
              </a:ext>
            </a:extLst>
          </p:cNvPr>
          <p:cNvSpPr/>
          <p:nvPr/>
        </p:nvSpPr>
        <p:spPr>
          <a:xfrm>
            <a:off x="5364372" y="4434514"/>
            <a:ext cx="2007910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rPPG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 Algorit</a:t>
            </a:r>
            <a:r>
              <a:rPr lang="en-US" dirty="0"/>
              <a:t>hm</a:t>
            </a:r>
            <a:br>
              <a:rPr lang="en-US" dirty="0"/>
            </a:br>
            <a:r>
              <a:rPr lang="en-US" dirty="0"/>
              <a:t>1. Traditional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2. Deep Learning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CAECC0-664A-4957-9EB5-B90269DA569D}"/>
              </a:ext>
            </a:extLst>
          </p:cNvPr>
          <p:cNvSpPr/>
          <p:nvPr/>
        </p:nvSpPr>
        <p:spPr>
          <a:xfrm>
            <a:off x="5364372" y="3828909"/>
            <a:ext cx="2007910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stacking Image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D5F971B-7AD8-879D-3EC0-EA49E7AF9A2E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3891569" y="4502073"/>
            <a:ext cx="1472803" cy="394105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/>
            </a:solidFill>
            <a:prstDash val="lg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E28FE09-AC6B-B5C7-9959-89E50D284891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V="1">
            <a:off x="7372282" y="4013574"/>
            <a:ext cx="12700" cy="882604"/>
          </a:xfrm>
          <a:prstGeom prst="bentConnector3">
            <a:avLst>
              <a:gd name="adj1" fmla="val 1800000"/>
            </a:avLst>
          </a:prstGeom>
          <a:noFill/>
          <a:ln w="12700" cap="flat">
            <a:solidFill>
              <a:schemeClr val="tx1"/>
            </a:solidFill>
            <a:prstDash val="lg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8773566-1825-42F5-E9DC-A160CE87720F}"/>
              </a:ext>
            </a:extLst>
          </p:cNvPr>
          <p:cNvCxnSpPr>
            <a:stCxn id="16" idx="3"/>
            <a:endCxn id="28" idx="1"/>
          </p:cNvCxnSpPr>
          <p:nvPr/>
        </p:nvCxnSpPr>
        <p:spPr>
          <a:xfrm flipV="1">
            <a:off x="3891569" y="4013574"/>
            <a:ext cx="1472803" cy="488499"/>
          </a:xfrm>
          <a:prstGeom prst="bentConnector3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1F9CCB2-94B8-13E6-B11B-292BBEC97C2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9707878" y="1982280"/>
            <a:ext cx="2169917" cy="1537817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9F4C68D-B5D4-EB57-4A86-97DD89486BA0}"/>
              </a:ext>
            </a:extLst>
          </p:cNvPr>
          <p:cNvCxnSpPr>
            <a:cxnSpLocks/>
          </p:cNvCxnSpPr>
          <p:nvPr/>
        </p:nvCxnSpPr>
        <p:spPr>
          <a:xfrm flipV="1">
            <a:off x="7618965" y="3520097"/>
            <a:ext cx="4258830" cy="914417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644C00-97B1-D0B7-E96E-16A68FFBCF8D}"/>
              </a:ext>
            </a:extLst>
          </p:cNvPr>
          <p:cNvCxnSpPr/>
          <p:nvPr/>
        </p:nvCxnSpPr>
        <p:spPr>
          <a:xfrm>
            <a:off x="10792836" y="3520097"/>
            <a:ext cx="0" cy="797311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22B3A4-AD46-4986-E16C-46B9C75ED485}"/>
              </a:ext>
            </a:extLst>
          </p:cNvPr>
          <p:cNvSpPr/>
          <p:nvPr/>
        </p:nvSpPr>
        <p:spPr>
          <a:xfrm>
            <a:off x="9877815" y="4128489"/>
            <a:ext cx="2429371" cy="1200327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Save data</a:t>
            </a:r>
          </a:p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/>
              <a:t>Face video</a:t>
            </a:r>
          </a:p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Fi</a:t>
            </a:r>
            <a:r>
              <a:rPr lang="en-US" dirty="0"/>
              <a:t>ngertip Video</a:t>
            </a:r>
          </a:p>
          <a:p>
            <a:pPr marL="342900" marR="0" indent="-34290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Fingertip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rppg</a:t>
            </a:r>
            <a:endParaRPr kumimoji="0" lang="en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8DF664B-2DC3-0812-7ACD-8D69EBF9D52F}"/>
              </a:ext>
            </a:extLst>
          </p:cNvPr>
          <p:cNvSpPr/>
          <p:nvPr/>
        </p:nvSpPr>
        <p:spPr>
          <a:xfrm>
            <a:off x="6332929" y="2030135"/>
            <a:ext cx="937595" cy="289439"/>
          </a:xfrm>
          <a:prstGeom prst="round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</a:rPr>
              <a:t>SDK</a:t>
            </a:r>
            <a:endParaRPr kumimoji="0" lang="en-KR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135AA3D-9AA0-CE46-AD1C-03CE826D38AB}"/>
              </a:ext>
            </a:extLst>
          </p:cNvPr>
          <p:cNvSpPr/>
          <p:nvPr/>
        </p:nvSpPr>
        <p:spPr>
          <a:xfrm>
            <a:off x="9239080" y="3208161"/>
            <a:ext cx="937595" cy="289439"/>
          </a:xfrm>
          <a:prstGeom prst="round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</a:rPr>
              <a:t>SDK</a:t>
            </a:r>
            <a:endParaRPr kumimoji="0" lang="en-KR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5D9D1-E373-A5C6-178B-C37C22F2EB55}"/>
              </a:ext>
            </a:extLst>
          </p:cNvPr>
          <p:cNvSpPr/>
          <p:nvPr/>
        </p:nvSpPr>
        <p:spPr>
          <a:xfrm>
            <a:off x="11254818" y="5228187"/>
            <a:ext cx="937595" cy="289439"/>
          </a:xfrm>
          <a:prstGeom prst="round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</a:rPr>
              <a:t>SDK</a:t>
            </a:r>
            <a:endParaRPr kumimoji="0" lang="en-KR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198ED6-CFC0-622B-80F8-7A51CB0600D2}"/>
              </a:ext>
            </a:extLst>
          </p:cNvPr>
          <p:cNvSpPr/>
          <p:nvPr/>
        </p:nvSpPr>
        <p:spPr>
          <a:xfrm>
            <a:off x="7150167" y="5289141"/>
            <a:ext cx="937595" cy="289439"/>
          </a:xfrm>
          <a:prstGeom prst="round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</a:rPr>
              <a:t>SDK</a:t>
            </a:r>
            <a:endParaRPr kumimoji="0" lang="en-KR" sz="11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29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방법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34E8F-3D0E-F025-D96A-D3BBB2EF6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KR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EB772D-6485-68B1-E7D8-7EDCB06091C4}"/>
              </a:ext>
            </a:extLst>
          </p:cNvPr>
          <p:cNvGrpSpPr/>
          <p:nvPr/>
        </p:nvGrpSpPr>
        <p:grpSpPr>
          <a:xfrm>
            <a:off x="477424" y="2538673"/>
            <a:ext cx="10934026" cy="2735324"/>
            <a:chOff x="277640" y="2015366"/>
            <a:chExt cx="14553189" cy="3640717"/>
          </a:xfrm>
        </p:grpSpPr>
        <p:pic>
          <p:nvPicPr>
            <p:cNvPr id="3" name="s1">
              <a:hlinkClick r:id="" action="ppaction://media"/>
              <a:extLst>
                <a:ext uri="{FF2B5EF4-FFF2-40B4-BE49-F238E27FC236}">
                  <a16:creationId xmlns:a16="http://schemas.microsoft.com/office/drawing/2014/main" id="{BE591DA7-0D75-D080-2DD1-5DF4165EA71E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277640" y="2015366"/>
              <a:ext cx="2686598" cy="2686592"/>
            </a:xfrm>
            <a:prstGeom prst="rect">
              <a:avLst/>
            </a:prstGeom>
          </p:spPr>
        </p:pic>
        <p:pic>
          <p:nvPicPr>
            <p:cNvPr id="8" name="s1">
              <a:hlinkClick r:id="" action="ppaction://media"/>
              <a:extLst>
                <a:ext uri="{FF2B5EF4-FFF2-40B4-BE49-F238E27FC236}">
                  <a16:creationId xmlns:a16="http://schemas.microsoft.com/office/drawing/2014/main" id="{98D18119-F387-4B3A-A126-C4AA991B8900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3264231" y="2015366"/>
              <a:ext cx="2686592" cy="2686592"/>
            </a:xfrm>
            <a:prstGeom prst="rect">
              <a:avLst/>
            </a:prstGeom>
          </p:spPr>
        </p:pic>
        <p:pic>
          <p:nvPicPr>
            <p:cNvPr id="10" name="s1">
              <a:hlinkClick r:id="" action="ppaction://media"/>
              <a:extLst>
                <a:ext uri="{FF2B5EF4-FFF2-40B4-BE49-F238E27FC236}">
                  <a16:creationId xmlns:a16="http://schemas.microsoft.com/office/drawing/2014/main" id="{6B9572DF-27B5-7EAE-687B-D8FB9E6E62F2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6250816" y="2015366"/>
              <a:ext cx="2686592" cy="2686592"/>
            </a:xfrm>
            <a:prstGeom prst="rect">
              <a:avLst/>
            </a:prstGeom>
          </p:spPr>
        </p:pic>
        <p:pic>
          <p:nvPicPr>
            <p:cNvPr id="11" name="s1">
              <a:hlinkClick r:id="" action="ppaction://media"/>
              <a:extLst>
                <a:ext uri="{FF2B5EF4-FFF2-40B4-BE49-F238E27FC236}">
                  <a16:creationId xmlns:a16="http://schemas.microsoft.com/office/drawing/2014/main" id="{4A035DA5-DBDF-3A41-5F29-459EEA6A7154}"/>
                </a:ext>
              </a:extLst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9237401" y="2022590"/>
              <a:ext cx="2686592" cy="26865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32A48C-D828-73CA-EE3C-495FB51A75DE}"/>
                </a:ext>
              </a:extLst>
            </p:cNvPr>
            <p:cNvSpPr txBox="1"/>
            <p:nvPr/>
          </p:nvSpPr>
          <p:spPr>
            <a:xfrm>
              <a:off x="545470" y="4795816"/>
              <a:ext cx="21509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ctr">
                <a:buAutoNum type="alphaLcParenR"/>
              </a:pP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각 프레임마다</a:t>
              </a:r>
              <a:endParaRPr lang="en-US" altLang="ko-KR" b="1" dirty="0"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Face Crop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C58459-8121-128F-0FF0-8738DDB20276}"/>
                </a:ext>
              </a:extLst>
            </p:cNvPr>
            <p:cNvSpPr txBox="1"/>
            <p:nvPr/>
          </p:nvSpPr>
          <p:spPr>
            <a:xfrm>
              <a:off x="3119054" y="4795816"/>
              <a:ext cx="29769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b) </a:t>
              </a: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전체 프레임의</a:t>
              </a:r>
              <a:endParaRPr lang="en-US" altLang="ko-KR" b="1" dirty="0"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Face Crop BB </a:t>
              </a: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크기 고정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4B5955-A777-4611-6C70-51057900143E}"/>
                </a:ext>
              </a:extLst>
            </p:cNvPr>
            <p:cNvSpPr txBox="1"/>
            <p:nvPr/>
          </p:nvSpPr>
          <p:spPr>
            <a:xfrm>
              <a:off x="6054384" y="4795816"/>
              <a:ext cx="30794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c) 32</a:t>
              </a: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 프레임마다</a:t>
              </a:r>
              <a:endParaRPr lang="en-US" altLang="ko-KR" b="1" dirty="0"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Face Crop BB </a:t>
              </a: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크기 고정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C7A04-3776-9B0D-626F-1D8C6B5B23F5}"/>
                </a:ext>
              </a:extLst>
            </p:cNvPr>
            <p:cNvSpPr txBox="1"/>
            <p:nvPr/>
          </p:nvSpPr>
          <p:spPr>
            <a:xfrm>
              <a:off x="9411678" y="4810264"/>
              <a:ext cx="23380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d) </a:t>
              </a: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각 프레임마다</a:t>
              </a:r>
              <a:endParaRPr lang="en-US" altLang="ko-KR" b="1" dirty="0"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Face Crop </a:t>
              </a:r>
              <a:r>
                <a:rPr lang="ko-KR" altLang="en-US" b="1" dirty="0">
                  <a:latin typeface="+mn-ea"/>
                  <a:cs typeface="Times New Roman" panose="02020603050405020304" pitchFamily="18" charset="0"/>
                </a:rPr>
                <a:t>후 마스크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D29010-EC01-524E-9721-BF7D816A172B}"/>
                </a:ext>
              </a:extLst>
            </p:cNvPr>
            <p:cNvSpPr txBox="1"/>
            <p:nvPr/>
          </p:nvSpPr>
          <p:spPr>
            <a:xfrm>
              <a:off x="12492792" y="4795816"/>
              <a:ext cx="2338037" cy="860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cs typeface="Times New Roman" panose="02020603050405020304" pitchFamily="18" charset="0"/>
                </a:rPr>
                <a:t>e) unwrapping</a:t>
              </a:r>
              <a:endParaRPr lang="ko-KR" altLang="en-US" dirty="0"/>
            </a:p>
          </p:txBody>
        </p:sp>
      </p:grpSp>
      <p:pic>
        <p:nvPicPr>
          <p:cNvPr id="17" name="KakaoTalk_20221217_204820270">
            <a:hlinkClick r:id="" action="ppaction://media"/>
            <a:extLst>
              <a:ext uri="{FF2B5EF4-FFF2-40B4-BE49-F238E27FC236}">
                <a16:creationId xmlns:a16="http://schemas.microsoft.com/office/drawing/2014/main" id="{54A1A4F8-8F43-6F24-36A9-DD07FF4C34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523911" y="2538673"/>
            <a:ext cx="2018476" cy="201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9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AFC79458-716B-4BB3-2E45-D5F201A32914}"/>
              </a:ext>
            </a:extLst>
          </p:cNvPr>
          <p:cNvSpPr txBox="1">
            <a:spLocks/>
          </p:cNvSpPr>
          <p:nvPr/>
        </p:nvSpPr>
        <p:spPr>
          <a:xfrm>
            <a:off x="277640" y="157316"/>
            <a:ext cx="11636717" cy="7958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0" algn="just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4000" b="1" dirty="0">
                <a:ea typeface="맑은 고딕"/>
              </a:rPr>
              <a:t>Preprocessing – Face crop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s1">
            <a:hlinkClick r:id="" action="ppaction://media"/>
            <a:extLst>
              <a:ext uri="{FF2B5EF4-FFF2-40B4-BE49-F238E27FC236}">
                <a16:creationId xmlns:a16="http://schemas.microsoft.com/office/drawing/2014/main" id="{867ACF5F-7F3F-3437-54F3-B6D313592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910" y="1030941"/>
            <a:ext cx="2042696" cy="2042690"/>
          </a:xfrm>
          <a:prstGeom prst="rect">
            <a:avLst/>
          </a:prstGeom>
        </p:spPr>
      </p:pic>
      <p:pic>
        <p:nvPicPr>
          <p:cNvPr id="5" name="s1">
            <a:hlinkClick r:id="" action="ppaction://media"/>
            <a:extLst>
              <a:ext uri="{FF2B5EF4-FFF2-40B4-BE49-F238E27FC236}">
                <a16:creationId xmlns:a16="http://schemas.microsoft.com/office/drawing/2014/main" id="{B8C19ADB-14CD-8814-93E4-28C5AA48DB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2916" y="4080614"/>
            <a:ext cx="2042690" cy="2042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39955-2BA1-C32F-8D70-AB15F56E0D5F}"/>
              </a:ext>
            </a:extLst>
          </p:cNvPr>
          <p:cNvSpPr txBox="1"/>
          <p:nvPr/>
        </p:nvSpPr>
        <p:spPr>
          <a:xfrm>
            <a:off x="277640" y="3090433"/>
            <a:ext cx="2150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lphaLcParenR"/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각 프레임마다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Face Crop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6B0F7-4EB7-A54D-D844-5B65640BB686}"/>
              </a:ext>
            </a:extLst>
          </p:cNvPr>
          <p:cNvSpPr txBox="1"/>
          <p:nvPr/>
        </p:nvSpPr>
        <p:spPr>
          <a:xfrm>
            <a:off x="-4998" y="6121714"/>
            <a:ext cx="2716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b)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전체 프레임의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Face Crop BB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크기 고정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A3FF52-24B7-2753-BE23-7473976FEF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09" y="605590"/>
            <a:ext cx="3770076" cy="28275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3AB6E-5670-24AC-4877-FBF883B2468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918" y="662137"/>
            <a:ext cx="3619282" cy="27144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F3DCD3-8B78-A7EA-0F3D-AB0EAF2ED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81" y="605590"/>
            <a:ext cx="3770076" cy="282755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2535E-ABC7-77C1-52AF-08B084401448}"/>
              </a:ext>
            </a:extLst>
          </p:cNvPr>
          <p:cNvCxnSpPr>
            <a:cxnSpLocks/>
          </p:cNvCxnSpPr>
          <p:nvPr/>
        </p:nvCxnSpPr>
        <p:spPr>
          <a:xfrm>
            <a:off x="108065" y="3807884"/>
            <a:ext cx="11806292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F0598E5-E590-A3E8-2CA2-6A9FC9FAB10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80" y="3698824"/>
            <a:ext cx="3768331" cy="28262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A6BBAD-B87A-A14F-A2E3-0E49E3BB98E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61" y="3698824"/>
            <a:ext cx="3768339" cy="28262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2A345D-8CB6-30BB-1B93-60F37543137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17" y="3698824"/>
            <a:ext cx="3768339" cy="28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9">
            <a:extLst>
              <a:ext uri="{FF2B5EF4-FFF2-40B4-BE49-F238E27FC236}">
                <a16:creationId xmlns:a16="http://schemas.microsoft.com/office/drawing/2014/main" id="{AFC79458-716B-4BB3-2E45-D5F201A32914}"/>
              </a:ext>
            </a:extLst>
          </p:cNvPr>
          <p:cNvSpPr txBox="1">
            <a:spLocks/>
          </p:cNvSpPr>
          <p:nvPr/>
        </p:nvSpPr>
        <p:spPr>
          <a:xfrm>
            <a:off x="277640" y="157316"/>
            <a:ext cx="11636717" cy="7958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0" algn="just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4000" b="1" dirty="0">
                <a:ea typeface="맑은 고딕"/>
              </a:rPr>
              <a:t>Preprocessing – Face crop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22535E-ABC7-77C1-52AF-08B084401448}"/>
              </a:ext>
            </a:extLst>
          </p:cNvPr>
          <p:cNvCxnSpPr>
            <a:cxnSpLocks/>
          </p:cNvCxnSpPr>
          <p:nvPr/>
        </p:nvCxnSpPr>
        <p:spPr>
          <a:xfrm>
            <a:off x="108065" y="3807884"/>
            <a:ext cx="11806292" cy="0"/>
          </a:xfrm>
          <a:prstGeom prst="line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s1">
            <a:hlinkClick r:id="" action="ppaction://media"/>
            <a:extLst>
              <a:ext uri="{FF2B5EF4-FFF2-40B4-BE49-F238E27FC236}">
                <a16:creationId xmlns:a16="http://schemas.microsoft.com/office/drawing/2014/main" id="{4E189065-8EA8-3237-891A-1C6F7CB0C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9662" y="1011393"/>
            <a:ext cx="2042690" cy="2042690"/>
          </a:xfrm>
          <a:prstGeom prst="rect">
            <a:avLst/>
          </a:prstGeom>
        </p:spPr>
      </p:pic>
      <p:pic>
        <p:nvPicPr>
          <p:cNvPr id="6" name="s1">
            <a:hlinkClick r:id="" action="ppaction://media"/>
            <a:extLst>
              <a:ext uri="{FF2B5EF4-FFF2-40B4-BE49-F238E27FC236}">
                <a16:creationId xmlns:a16="http://schemas.microsoft.com/office/drawing/2014/main" id="{05EF26C3-6A49-2450-938F-5784BE67ED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2560" y="4073563"/>
            <a:ext cx="2041098" cy="2041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5783CF-08CF-D69E-2E45-B2797B61FDA9}"/>
              </a:ext>
            </a:extLst>
          </p:cNvPr>
          <p:cNvSpPr txBox="1"/>
          <p:nvPr/>
        </p:nvSpPr>
        <p:spPr>
          <a:xfrm>
            <a:off x="-102466" y="3073704"/>
            <a:ext cx="2926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c) 32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프레임마다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Face Crop BB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크기 고정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D4F53-37A9-75C9-031D-940F4B486181}"/>
              </a:ext>
            </a:extLst>
          </p:cNvPr>
          <p:cNvSpPr txBox="1"/>
          <p:nvPr/>
        </p:nvSpPr>
        <p:spPr>
          <a:xfrm>
            <a:off x="184090" y="6130787"/>
            <a:ext cx="2338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d)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각 프레임마다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Face Crop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후 마스크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EFA491-591B-AD4B-CD1A-55AE06FEAC5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36" y="701596"/>
            <a:ext cx="3662906" cy="27471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7081A7-12F8-0DC5-272C-EBBD31CC9E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73" y="693457"/>
            <a:ext cx="3746190" cy="2809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29FCC9-B09A-863A-0004-7C26BFFB4BF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03" y="3680987"/>
            <a:ext cx="3768331" cy="28262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8B119C-7E84-55ED-83D4-522C9423DC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49" y="3663693"/>
            <a:ext cx="3814448" cy="28608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0AC592-B9A3-280F-967A-8852DFA4B68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2236" y="3663693"/>
            <a:ext cx="3814448" cy="28608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75EB242-922A-53F0-3621-4BD2371C5CF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3649" y="706756"/>
            <a:ext cx="3746190" cy="28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9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바닥글 개체 틀 4"/>
          <p:cNvSpPr txBox="1"/>
          <p:nvPr/>
        </p:nvSpPr>
        <p:spPr>
          <a:xfrm>
            <a:off x="4084320" y="6308080"/>
            <a:ext cx="4023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r>
              <a:rPr lang="en-US" dirty="0"/>
              <a:t>Clinical Validation 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 err="1"/>
              <a:t>rPPG</a:t>
            </a:r>
            <a:r>
              <a:rPr lang="en-US" altLang="ko-KR" dirty="0"/>
              <a:t> </a:t>
            </a:r>
            <a:r>
              <a:rPr lang="ko-KR" altLang="en-US" dirty="0"/>
              <a:t>수행을 위한 고려 사항</a:t>
            </a:r>
            <a:endParaRPr dirty="0"/>
          </a:p>
        </p:txBody>
      </p:sp>
      <p:sp>
        <p:nvSpPr>
          <p:cNvPr id="137" name="날짜 개체 틀 3"/>
          <p:cNvSpPr txBox="1"/>
          <p:nvPr/>
        </p:nvSpPr>
        <p:spPr>
          <a:xfrm>
            <a:off x="883919" y="6400413"/>
            <a:ext cx="265176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dirty="0"/>
              <a:t>2022-1</a:t>
            </a:r>
            <a:r>
              <a:rPr lang="en-US" altLang="ko-KR" dirty="0"/>
              <a:t>2</a:t>
            </a:r>
            <a:r>
              <a:rPr dirty="0"/>
              <a:t>-20</a:t>
            </a: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83434D8D-693D-A396-8807-64A2C7AD9223}"/>
              </a:ext>
            </a:extLst>
          </p:cNvPr>
          <p:cNvGraphicFramePr>
            <a:graphicFrameLocks noGrp="1"/>
          </p:cNvGraphicFramePr>
          <p:nvPr/>
        </p:nvGraphicFramePr>
        <p:xfrm>
          <a:off x="352142" y="1115677"/>
          <a:ext cx="11487715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8771">
                  <a:extLst>
                    <a:ext uri="{9D8B030D-6E8A-4147-A177-3AD203B41FA5}">
                      <a16:colId xmlns:a16="http://schemas.microsoft.com/office/drawing/2014/main" val="3016553629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1765186472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2701865419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2493943283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669580917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1883240742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2719515896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4098237082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4273427826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3138777203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3538356063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3742748680"/>
                    </a:ext>
                  </a:extLst>
                </a:gridCol>
              </a:tblGrid>
              <a:tr h="5983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CHROM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PBV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ICA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HR-CNN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DeepPhy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MTTS-CAN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ETA-</a:t>
                      </a:r>
                      <a:r>
                        <a:rPr lang="en-US" altLang="ko-KR" dirty="0" err="1"/>
                        <a:t>rPPGNET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RPNET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JAMSNET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PulseGAN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348457"/>
                  </a:ext>
                </a:extLst>
              </a:tr>
              <a:tr h="598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JAMSNET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52790"/>
                  </a:ext>
                </a:extLst>
              </a:tr>
              <a:tr h="598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EfficientPhys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655105"/>
                  </a:ext>
                </a:extLst>
              </a:tr>
              <a:tr h="598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PhysFormer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22833"/>
                  </a:ext>
                </a:extLst>
              </a:tr>
              <a:tr h="598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Efficient-</a:t>
                      </a:r>
                      <a:r>
                        <a:rPr lang="en-US" altLang="ko-KR" dirty="0" err="1"/>
                        <a:t>phys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4248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39771CA-54B7-E013-0CF6-F08400B71C7D}"/>
              </a:ext>
            </a:extLst>
          </p:cNvPr>
          <p:cNvSpPr txBox="1"/>
          <p:nvPr/>
        </p:nvSpPr>
        <p:spPr>
          <a:xfrm>
            <a:off x="193458" y="4723655"/>
            <a:ext cx="11805081" cy="14511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00050" indent="-4000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700"/>
            </a:pPr>
            <a:r>
              <a:rPr lang="ko-KR" altLang="en-US" b="1" dirty="0"/>
              <a:t>학습 비교 모델 평가 고려사항</a:t>
            </a:r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en-US" altLang="ko-KR" dirty="0" err="1"/>
              <a:t>rPPG</a:t>
            </a:r>
            <a:r>
              <a:rPr lang="ko-KR" altLang="en-US" dirty="0"/>
              <a:t> 연구는 아직까지 통용되는 평가 비교 모델이 존재하지 않음</a:t>
            </a:r>
            <a:r>
              <a:rPr lang="en-US" altLang="ko-KR" dirty="0"/>
              <a:t>.</a:t>
            </a:r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일례로 위의 </a:t>
            </a:r>
            <a:r>
              <a:rPr lang="en-US" altLang="ko-KR" dirty="0"/>
              <a:t>4</a:t>
            </a:r>
            <a:r>
              <a:rPr lang="ko-KR" altLang="en-US" dirty="0"/>
              <a:t>개 모델만 비교하였을 때</a:t>
            </a:r>
            <a:r>
              <a:rPr lang="en-US" altLang="ko-KR" dirty="0"/>
              <a:t>, </a:t>
            </a:r>
            <a:r>
              <a:rPr lang="ko-KR" altLang="en-US" dirty="0"/>
              <a:t>전통적인 알고리즘 </a:t>
            </a:r>
            <a:r>
              <a:rPr lang="en-US" altLang="ko-KR" dirty="0"/>
              <a:t>CHROM / POS </a:t>
            </a:r>
            <a:r>
              <a:rPr lang="ko-KR" altLang="en-US" dirty="0"/>
              <a:t>이외에 딥러닝 모델은 공통된 모델이 없음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D8AC171-1C9C-AD0A-9F60-3F7FE940C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ko-KR" dirty="0"/>
              <a:t>PPG </a:t>
            </a:r>
            <a:r>
              <a:rPr lang="ko-KR" altLang="en-US" dirty="0"/>
              <a:t>평가</a:t>
            </a:r>
            <a:endParaRPr sz="1092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52E9B-6E0D-D5F3-533F-2F92111229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153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B06DF-1AE5-2BE0-3A87-4EC50504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 dirty="0"/>
              <a:t>시작하기 전에</a:t>
            </a:r>
            <a:r>
              <a:rPr lang="en-US" altLang="ko-KR" sz="1400" dirty="0"/>
              <a:t>..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2"/>
              </a:rPr>
              <a:t>https://github.com/remotebiosensing/rppg</a:t>
            </a:r>
            <a:r>
              <a:rPr lang="en-US" altLang="ko-KR" sz="1400" dirty="0"/>
              <a:t> star</a:t>
            </a:r>
            <a:r>
              <a:rPr lang="ko-KR" altLang="en-US" sz="1400" dirty="0"/>
              <a:t> </a:t>
            </a:r>
            <a:r>
              <a:rPr lang="en-US" altLang="ko-KR" sz="1400" dirty="0"/>
              <a:t>&amp; clone </a:t>
            </a:r>
            <a:r>
              <a:rPr lang="ko-KR" altLang="en-US" sz="1400" dirty="0"/>
              <a:t>부탁 드립니다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20DB-0085-4543-B422-5D9D342745F1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78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바닥글 개체 틀 4"/>
          <p:cNvSpPr txBox="1"/>
          <p:nvPr/>
        </p:nvSpPr>
        <p:spPr>
          <a:xfrm>
            <a:off x="4084320" y="6308080"/>
            <a:ext cx="4023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r>
              <a:rPr lang="en-US" dirty="0"/>
              <a:t>Clinical Validation 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 err="1"/>
              <a:t>rPPG</a:t>
            </a:r>
            <a:r>
              <a:rPr lang="en-US" altLang="ko-KR" dirty="0"/>
              <a:t> </a:t>
            </a:r>
            <a:r>
              <a:rPr lang="ko-KR" altLang="en-US" dirty="0"/>
              <a:t>수행을 위한 고려 사항</a:t>
            </a:r>
            <a:endParaRPr dirty="0"/>
          </a:p>
        </p:txBody>
      </p:sp>
      <p:sp>
        <p:nvSpPr>
          <p:cNvPr id="137" name="날짜 개체 틀 3"/>
          <p:cNvSpPr txBox="1"/>
          <p:nvPr/>
        </p:nvSpPr>
        <p:spPr>
          <a:xfrm>
            <a:off x="883919" y="6400413"/>
            <a:ext cx="265176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dirty="0"/>
              <a:t>2022-1</a:t>
            </a:r>
            <a:r>
              <a:rPr lang="en-US" altLang="ko-KR" dirty="0"/>
              <a:t>2</a:t>
            </a:r>
            <a:r>
              <a:rPr dirty="0"/>
              <a:t>-20</a:t>
            </a: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83434D8D-693D-A396-8807-64A2C7AD9223}"/>
              </a:ext>
            </a:extLst>
          </p:cNvPr>
          <p:cNvGraphicFramePr>
            <a:graphicFrameLocks noGrp="1"/>
          </p:cNvGraphicFramePr>
          <p:nvPr/>
        </p:nvGraphicFramePr>
        <p:xfrm>
          <a:off x="193459" y="867102"/>
          <a:ext cx="11487715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8771">
                  <a:extLst>
                    <a:ext uri="{9D8B030D-6E8A-4147-A177-3AD203B41FA5}">
                      <a16:colId xmlns:a16="http://schemas.microsoft.com/office/drawing/2014/main" val="3016553629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1765186472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2701865419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2493943283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669580917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1883240742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2719515896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4098237082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4273427826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3138777203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3538356063"/>
                    </a:ext>
                  </a:extLst>
                </a:gridCol>
                <a:gridCol w="939904">
                  <a:extLst>
                    <a:ext uri="{9D8B030D-6E8A-4147-A177-3AD203B41FA5}">
                      <a16:colId xmlns:a16="http://schemas.microsoft.com/office/drawing/2014/main" val="3742748680"/>
                    </a:ext>
                  </a:extLst>
                </a:gridCol>
              </a:tblGrid>
              <a:tr h="1805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Train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Test Data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SNR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BPM-MAE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BPM-RMSE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MAPE</a:t>
                      </a:r>
                      <a:br>
                        <a:rPr lang="en-US" altLang="ko-KR" sz="1100" dirty="0"/>
                      </a:br>
                      <a:r>
                        <a:rPr lang="en-US" altLang="ko-KR" sz="700" dirty="0"/>
                        <a:t>(Mean Average Percent Error)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RMSE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(BPM)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MER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SD-BPM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BPM-STD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34845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JAMSNET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PURE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PURE</a:t>
                      </a:r>
                      <a:endParaRPr lang="ko-KR" altLang="en-US" sz="11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527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UBFC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UBFC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952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Self-UBFC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Self-UBFC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452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RhythmNet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VIPL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VIPL</a:t>
                      </a:r>
                      <a:endParaRPr lang="ko-KR" altLang="en-US" sz="11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6551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MANOHB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MANOHB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98217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PhysNet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OBF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OBF</a:t>
                      </a:r>
                      <a:endParaRPr lang="ko-KR" altLang="en-US" sz="11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228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OBF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MANHOB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316711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PhysFormer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VIPL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VIPL</a:t>
                      </a:r>
                      <a:endParaRPr lang="ko-KR" altLang="en-US" sz="11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424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MAHNOB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MAHNOB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9523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MMSE-HR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MMSE-HR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43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OBF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OBF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20329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Efficient-</a:t>
                      </a:r>
                      <a:r>
                        <a:rPr lang="en-US" altLang="ko-KR" sz="1100" dirty="0" err="1"/>
                        <a:t>phys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COHFACE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COHFACE</a:t>
                      </a:r>
                      <a:endParaRPr lang="ko-KR" altLang="en-US" sz="11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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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5362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PURE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PURE</a:t>
                      </a:r>
                      <a:endParaRPr lang="ko-KR" altLang="en-US" sz="11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801199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5F9DDF7-B362-8692-5789-F39F03E71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ko-KR" dirty="0"/>
              <a:t>PPG </a:t>
            </a:r>
            <a:r>
              <a:rPr lang="ko-KR" altLang="en-US" dirty="0"/>
              <a:t>평가</a:t>
            </a:r>
            <a:endParaRPr sz="109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4C195-3A54-AF36-DCC3-755F5CED59E3}"/>
              </a:ext>
            </a:extLst>
          </p:cNvPr>
          <p:cNvSpPr txBox="1"/>
          <p:nvPr/>
        </p:nvSpPr>
        <p:spPr>
          <a:xfrm>
            <a:off x="193459" y="4636177"/>
            <a:ext cx="11805081" cy="1697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00050" indent="-40005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1700"/>
            </a:pPr>
            <a:r>
              <a:rPr lang="ko-KR" altLang="en-US" b="1" dirty="0"/>
              <a:t>학습 평가 </a:t>
            </a:r>
            <a:r>
              <a:rPr lang="ko-KR" altLang="en-US" b="1" dirty="0" err="1"/>
              <a:t>메트릭</a:t>
            </a:r>
            <a:r>
              <a:rPr lang="ko-KR" altLang="en-US" b="1" dirty="0"/>
              <a:t> 고려사항</a:t>
            </a:r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en-US" altLang="ko-KR" dirty="0" err="1"/>
              <a:t>rPPG</a:t>
            </a:r>
            <a:r>
              <a:rPr lang="en-US" altLang="ko-KR" dirty="0"/>
              <a:t> </a:t>
            </a:r>
            <a:r>
              <a:rPr lang="ko-KR" altLang="en-US" dirty="0"/>
              <a:t>연구는 정확한 비교지표가 아직 존재 하지 않음</a:t>
            </a:r>
            <a:endParaRPr lang="en-US" altLang="ko-KR" dirty="0"/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딥러닝 기반 모델들은 서로 다른 데이터셋을 이용하여 평가를 진행함</a:t>
            </a:r>
            <a:r>
              <a:rPr lang="en-US" altLang="ko-KR" dirty="0"/>
              <a:t>( </a:t>
            </a:r>
            <a:r>
              <a:rPr lang="ko-KR" altLang="en-US" dirty="0"/>
              <a:t>아직</a:t>
            </a:r>
            <a:r>
              <a:rPr lang="en-US" altLang="ko-KR" dirty="0"/>
              <a:t>, </a:t>
            </a:r>
            <a:r>
              <a:rPr lang="ko-KR" altLang="en-US" dirty="0"/>
              <a:t>어떤 모델의 성능이 실제로 우수한지 평가 불가</a:t>
            </a:r>
            <a:r>
              <a:rPr lang="en-US" altLang="ko-KR" dirty="0"/>
              <a:t>)</a:t>
            </a:r>
          </a:p>
          <a:p>
            <a:pPr marL="685800" lvl="1" indent="-228600">
              <a:spcBef>
                <a:spcPts val="1000"/>
              </a:spcBef>
              <a:buSzPct val="100000"/>
              <a:buFont typeface="Arial"/>
              <a:buChar char="•"/>
              <a:defRPr sz="1600"/>
            </a:pPr>
            <a:r>
              <a:rPr lang="ko-KR" altLang="en-US" dirty="0"/>
              <a:t>추후 임상실험 과정으로 가기 위해 </a:t>
            </a:r>
            <a:r>
              <a:rPr lang="ko-KR" altLang="en-US" b="1" dirty="0">
                <a:solidFill>
                  <a:srgbClr val="FF0000"/>
                </a:solidFill>
              </a:rPr>
              <a:t>동일한 조건의 최상의 비교모델 선정 필요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A0B74-9829-71B3-A9CF-EE68F8C894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118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 </a:t>
            </a:r>
            <a:r>
              <a:rPr lang="ko-KR" altLang="en-US" dirty="0"/>
              <a:t>평가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34E8F-3D0E-F025-D96A-D3BBB2EF6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KR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6A5B3-E018-B963-6430-038C3565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9" y="2311840"/>
            <a:ext cx="9486903" cy="37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1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Deep Learning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34E8F-3D0E-F025-D96A-D3BBB2EF6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GREEN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헤모글로빈의 </a:t>
            </a:r>
            <a:r>
              <a:rPr lang="en-US" altLang="ko-KR" sz="2000" dirty="0"/>
              <a:t>diffusion reflection</a:t>
            </a:r>
            <a:r>
              <a:rPr lang="ko-KR" altLang="en-US" sz="2000" dirty="0"/>
              <a:t>을 색상정보로 찾고자 함</a:t>
            </a:r>
            <a:endParaRPr lang="en-US" sz="2000" dirty="0"/>
          </a:p>
          <a:p>
            <a:r>
              <a:rPr lang="en-US" sz="2000" dirty="0"/>
              <a:t>ICA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다차원 신호를 여러 요소로 분할 하는 방법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Jacobian rotation </a:t>
            </a:r>
            <a:r>
              <a:rPr lang="ko-KR" altLang="en-US" sz="2000" dirty="0"/>
              <a:t>이용</a:t>
            </a:r>
            <a:endParaRPr lang="en-US" sz="2000" dirty="0"/>
          </a:p>
          <a:p>
            <a:r>
              <a:rPr lang="en-US" sz="2000" dirty="0"/>
              <a:t>CHROM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빛반사로</a:t>
            </a:r>
            <a:r>
              <a:rPr lang="ko-KR" altLang="en-US" sz="2000" dirty="0"/>
              <a:t> 인한 </a:t>
            </a:r>
            <a:r>
              <a:rPr lang="ko-KR" altLang="en-US" sz="2000" dirty="0" err="1"/>
              <a:t>노이즈르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색차</a:t>
            </a:r>
            <a:r>
              <a:rPr lang="ko-KR" altLang="en-US" sz="2000" dirty="0"/>
              <a:t> 채널 정규화로 해결</a:t>
            </a:r>
            <a:endParaRPr lang="en-US" sz="2000" dirty="0"/>
          </a:p>
          <a:p>
            <a:r>
              <a:rPr lang="en-US" sz="2000" dirty="0"/>
              <a:t>SSR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헤모글로비의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흡광도에</a:t>
            </a:r>
            <a:r>
              <a:rPr lang="ko-KR" altLang="en-US" sz="2000" dirty="0"/>
              <a:t> 기반한 방법</a:t>
            </a:r>
            <a:endParaRPr lang="en-US" sz="2000" dirty="0"/>
          </a:p>
          <a:p>
            <a:r>
              <a:rPr lang="en-US" sz="2000" dirty="0"/>
              <a:t>POS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정반사 노이즈를 </a:t>
            </a:r>
            <a:r>
              <a:rPr lang="ko-KR" altLang="en-US" sz="2000" dirty="0" err="1"/>
              <a:t>줄이는것을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목표로한</a:t>
            </a:r>
            <a:r>
              <a:rPr lang="ko-KR" altLang="en-US" sz="2000" dirty="0"/>
              <a:t> 알고리즘</a:t>
            </a:r>
            <a:endParaRPr lang="en-US" sz="2000" dirty="0"/>
          </a:p>
          <a:p>
            <a:r>
              <a:rPr lang="en-US" sz="2000" dirty="0"/>
              <a:t>PBV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RGB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색차에</a:t>
            </a:r>
            <a:r>
              <a:rPr lang="ko-KR" altLang="en-US" sz="2000" dirty="0"/>
              <a:t> 따른 맥박 혈액 벡터 생성 알고리즘</a:t>
            </a:r>
            <a:endParaRPr lang="en-US" sz="2000" dirty="0"/>
          </a:p>
          <a:p>
            <a:r>
              <a:rPr lang="en-US" sz="2000" dirty="0"/>
              <a:t>LGI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다양한 환경에서 강인한 알고리즘 제안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3385829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" y="-357251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Before Deep Learning</a:t>
            </a:r>
            <a:r>
              <a:rPr lang="ko-KR" altLang="en-US" sz="2000" dirty="0"/>
              <a:t> </a:t>
            </a:r>
            <a:r>
              <a:rPr lang="en-US" altLang="ko-KR" sz="2000" dirty="0"/>
              <a:t>@</a:t>
            </a:r>
            <a:r>
              <a:rPr lang="ko-KR" altLang="en-US" sz="2000" dirty="0"/>
              <a:t> </a:t>
            </a:r>
            <a:r>
              <a:rPr lang="en-US" altLang="ko-KR" sz="2000" dirty="0"/>
              <a:t>our</a:t>
            </a:r>
            <a:r>
              <a:rPr lang="ko-KR" altLang="en-US" sz="2000" dirty="0"/>
              <a:t> </a:t>
            </a:r>
            <a:r>
              <a:rPr lang="en-US" altLang="ko-KR" sz="2000" dirty="0"/>
              <a:t>work</a:t>
            </a:r>
            <a:endParaRPr lang="en-KR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E95D45E-3957-3631-F322-4325D0F08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7" y="576675"/>
            <a:ext cx="9458961" cy="6188708"/>
          </a:xfrm>
        </p:spPr>
      </p:pic>
    </p:spTree>
    <p:extLst>
      <p:ext uri="{BB962C8B-B14F-4D97-AF65-F5344CB8AC3E}">
        <p14:creationId xmlns:p14="http://schemas.microsoft.com/office/powerpoint/2010/main" val="394926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Before Deep Learning</a:t>
            </a:r>
            <a:r>
              <a:rPr lang="ko-KR" altLang="en-US" sz="4800" dirty="0"/>
              <a:t> </a:t>
            </a:r>
            <a:r>
              <a:rPr lang="en-US" altLang="ko-KR" sz="4800" dirty="0"/>
              <a:t>@</a:t>
            </a:r>
            <a:r>
              <a:rPr lang="ko-KR" altLang="en-US" sz="4800" dirty="0"/>
              <a:t> </a:t>
            </a:r>
            <a:r>
              <a:rPr lang="en-US" altLang="ko-KR" sz="4800" dirty="0"/>
              <a:t>our</a:t>
            </a:r>
            <a:r>
              <a:rPr lang="ko-KR" altLang="en-US" sz="4800" dirty="0"/>
              <a:t> </a:t>
            </a:r>
            <a:r>
              <a:rPr lang="en-US" altLang="ko-KR" sz="4800" dirty="0"/>
              <a:t>work</a:t>
            </a:r>
            <a:endParaRPr lang="en-KR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35A0B56-70FD-6A45-B9AB-0CFED8D7B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3" y="3588752"/>
            <a:ext cx="5310909" cy="1385457"/>
          </a:xfr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19A6B89-2B58-88EE-A4D2-B7A2D6AB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3" y="1663979"/>
            <a:ext cx="5853546" cy="192809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16BDE9F-1B60-030E-F93D-B54455C24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48" y="3953624"/>
            <a:ext cx="2933700" cy="14859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76C0AAF-0EA6-0911-335D-7982A3225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77" y="1408824"/>
            <a:ext cx="2997200" cy="121920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8D2776F2-D9A6-9FC5-5463-C9DEE402B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98" y="1402474"/>
            <a:ext cx="3098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51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Before Deep Learning</a:t>
            </a:r>
            <a:r>
              <a:rPr lang="ko-KR" altLang="en-US" sz="4800" dirty="0"/>
              <a:t> </a:t>
            </a:r>
            <a:r>
              <a:rPr lang="en-US" altLang="ko-KR" sz="4800" dirty="0"/>
              <a:t>@</a:t>
            </a:r>
            <a:r>
              <a:rPr lang="ko-KR" altLang="en-US" sz="4800" dirty="0"/>
              <a:t> </a:t>
            </a:r>
            <a:r>
              <a:rPr lang="en-US" altLang="ko-KR" sz="4800" dirty="0"/>
              <a:t>our</a:t>
            </a:r>
            <a:r>
              <a:rPr lang="ko-KR" altLang="en-US" sz="4800" dirty="0"/>
              <a:t> </a:t>
            </a:r>
            <a:r>
              <a:rPr lang="en-US" altLang="ko-KR" sz="4800" dirty="0"/>
              <a:t>work</a:t>
            </a:r>
            <a:endParaRPr lang="en-KR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27788B5A-BFE7-1CA1-6A92-E7E18DF5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2" y="2638997"/>
            <a:ext cx="3438751" cy="2212530"/>
          </a:xfr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F0206ABB-7909-A237-1848-CD02F473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32" y="2167791"/>
            <a:ext cx="4903699" cy="2724277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4EFBD0AF-EF9A-6ADC-5CD7-1C101B1A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00" y="2268665"/>
            <a:ext cx="3332105" cy="27245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9950EB-A9F7-602E-878E-29BF862A7E93}"/>
              </a:ext>
            </a:extLst>
          </p:cNvPr>
          <p:cNvSpPr txBox="1"/>
          <p:nvPr/>
        </p:nvSpPr>
        <p:spPr>
          <a:xfrm>
            <a:off x="335280" y="5844286"/>
            <a:ext cx="11521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Extraction of the Structural Properties of Skin Tissue via Diffuse Reflectance Spectroscopy: An Inverse Methodology , </a:t>
            </a:r>
            <a:r>
              <a:rPr lang="en-US" sz="1400" dirty="0" err="1"/>
              <a:t>Mdpi</a:t>
            </a:r>
            <a:r>
              <a:rPr lang="en-US" sz="1400" dirty="0"/>
              <a:t> Sensors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Before` Deep Learning</a:t>
            </a:r>
            <a:r>
              <a:rPr lang="ko-KR" altLang="en-US" sz="4800" dirty="0"/>
              <a:t> </a:t>
            </a:r>
            <a:r>
              <a:rPr lang="en-US" altLang="ko-KR" sz="4800" dirty="0"/>
              <a:t>@</a:t>
            </a:r>
            <a:r>
              <a:rPr lang="ko-KR" altLang="en-US" sz="4800" dirty="0"/>
              <a:t> </a:t>
            </a:r>
            <a:r>
              <a:rPr lang="en-US" altLang="ko-KR" sz="4800" dirty="0"/>
              <a:t>our</a:t>
            </a:r>
            <a:r>
              <a:rPr lang="ko-KR" altLang="en-US" sz="4800" dirty="0"/>
              <a:t> </a:t>
            </a:r>
            <a:r>
              <a:rPr lang="en-US" altLang="ko-KR" sz="4800" dirty="0"/>
              <a:t>work</a:t>
            </a:r>
            <a:endParaRPr lang="en-KR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950EB-A9F7-602E-878E-29BF862A7E93}"/>
              </a:ext>
            </a:extLst>
          </p:cNvPr>
          <p:cNvSpPr txBox="1"/>
          <p:nvPr/>
        </p:nvSpPr>
        <p:spPr>
          <a:xfrm>
            <a:off x="335280" y="5844286"/>
            <a:ext cx="11521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Assessment of ROI Selection for Facial Video-Based </a:t>
            </a:r>
            <a:r>
              <a:rPr lang="en-US" sz="1400" dirty="0" err="1"/>
              <a:t>rPPG</a:t>
            </a:r>
            <a:r>
              <a:rPr lang="en-US" sz="1400" dirty="0"/>
              <a:t>, </a:t>
            </a:r>
            <a:r>
              <a:rPr lang="en-US" sz="1400" dirty="0" err="1"/>
              <a:t>Mdpi</a:t>
            </a:r>
            <a:r>
              <a:rPr lang="en-US" sz="1400" dirty="0"/>
              <a:t> Sensors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27C24E-971A-D9FE-543E-FA012B88F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5" y="1559923"/>
            <a:ext cx="4085535" cy="2530862"/>
          </a:xfr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A38D232-3093-7AA0-28FB-1EEBDEABE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14" y="1501040"/>
            <a:ext cx="3881506" cy="4343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828F84-46FE-6DBB-526C-EF0DAE683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5" y="4365902"/>
            <a:ext cx="4534988" cy="392123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DD254A-54DD-56ED-AFC4-28B1782C8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20" y="1423283"/>
            <a:ext cx="3742455" cy="2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4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rPPG</a:t>
            </a:r>
            <a:r>
              <a:rPr lang="en-US" altLang="ko-KR" dirty="0"/>
              <a:t> Challenge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13F5-8C2D-FF4C-B6F3-304432709847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 err="1"/>
              <a:t>rPPG</a:t>
            </a:r>
            <a:r>
              <a:rPr lang="ko-KR" altLang="en-US" dirty="0"/>
              <a:t> </a:t>
            </a:r>
            <a:r>
              <a:rPr lang="en-US" altLang="ko-KR" dirty="0"/>
              <a:t>approach</a:t>
            </a:r>
          </a:p>
          <a:p>
            <a:pPr>
              <a:lnSpc>
                <a:spcPct val="5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V4V(Vision For Vitals)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/>
              <a:t>PPG</a:t>
            </a:r>
            <a:r>
              <a:rPr lang="ko-KR" altLang="en-US" sz="1400" dirty="0"/>
              <a:t> 신호의 형태에 집중</a:t>
            </a:r>
            <a:endParaRPr lang="en-US" altLang="ko-KR" sz="14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평가 지표 </a:t>
            </a:r>
            <a:r>
              <a:rPr lang="en-US" altLang="ko-KR" sz="1400" dirty="0"/>
              <a:t>: </a:t>
            </a:r>
            <a:r>
              <a:rPr lang="ko-KR" altLang="en-US" sz="1400" dirty="0"/>
              <a:t>신호 </a:t>
            </a:r>
            <a:r>
              <a:rPr lang="en-US" altLang="ko-KR" sz="1400" dirty="0"/>
              <a:t>correlation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rmse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mae</a:t>
            </a:r>
            <a:r>
              <a:rPr lang="en-US" altLang="ko-KR" sz="1400" dirty="0"/>
              <a:t>, correlation factor</a:t>
            </a:r>
          </a:p>
          <a:p>
            <a:pPr lvl="2"/>
            <a:r>
              <a:rPr lang="en-US" altLang="ko-KR" sz="1200" dirty="0"/>
              <a:t>1</a:t>
            </a:r>
            <a:r>
              <a:rPr lang="en-US" altLang="ko-KR" sz="1200" baseline="30000" dirty="0"/>
              <a:t>st</a:t>
            </a:r>
            <a:r>
              <a:rPr lang="en-US" altLang="ko-KR" sz="1200" dirty="0"/>
              <a:t> Challenge : ICCV</a:t>
            </a:r>
            <a:r>
              <a:rPr lang="ko-KR" altLang="en-US" sz="1200" dirty="0"/>
              <a:t> </a:t>
            </a:r>
            <a:r>
              <a:rPr lang="en-US" altLang="ko-KR" sz="1200" dirty="0"/>
              <a:t>2021</a:t>
            </a:r>
          </a:p>
          <a:p>
            <a:pPr lvl="3"/>
            <a:r>
              <a:rPr lang="ko-KR" altLang="en-US" sz="1000" dirty="0"/>
              <a:t>목표 </a:t>
            </a:r>
            <a:r>
              <a:rPr lang="en-US" altLang="ko-KR" sz="1000" dirty="0"/>
              <a:t>: </a:t>
            </a:r>
            <a:r>
              <a:rPr lang="ko-KR" altLang="en-US" sz="1000" dirty="0"/>
              <a:t>파형의 </a:t>
            </a:r>
            <a:r>
              <a:rPr lang="en-US" altLang="ko-KR" sz="1000" dirty="0"/>
              <a:t>correlation , </a:t>
            </a:r>
            <a:r>
              <a:rPr lang="ko-KR" altLang="en-US" sz="1000" dirty="0" err="1"/>
              <a:t>심박</a:t>
            </a:r>
            <a:r>
              <a:rPr lang="en-US" altLang="ko-KR" sz="1000" dirty="0"/>
              <a:t>, </a:t>
            </a:r>
            <a:r>
              <a:rPr lang="ko-KR" altLang="en-US" sz="1000" dirty="0"/>
              <a:t>호흡 측정이 목표</a:t>
            </a:r>
            <a:endParaRPr lang="en-US" altLang="ko-KR" sz="10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400" dirty="0"/>
          </a:p>
          <a:p>
            <a:pPr lvl="1">
              <a:lnSpc>
                <a:spcPct val="100000"/>
              </a:lnSpc>
            </a:pPr>
            <a:r>
              <a:rPr lang="en-US" altLang="ko-KR" sz="1600" dirty="0" err="1"/>
              <a:t>RePSS</a:t>
            </a:r>
            <a:r>
              <a:rPr lang="en-US" altLang="ko-KR" sz="1600" dirty="0"/>
              <a:t>(Remote Physiological Signal Sensing)</a:t>
            </a:r>
          </a:p>
          <a:p>
            <a:pPr lvl="2">
              <a:lnSpc>
                <a:spcPct val="100000"/>
              </a:lnSpc>
            </a:pPr>
            <a:r>
              <a:rPr lang="en-US" altLang="ko-KR" sz="1400" dirty="0"/>
              <a:t>PPG</a:t>
            </a:r>
            <a:r>
              <a:rPr lang="ko-KR" altLang="en-US" sz="1400" dirty="0"/>
              <a:t> 신호로 뽑아 낼 수 있는 추가적인 생체 징후</a:t>
            </a:r>
            <a:endParaRPr lang="en-US" altLang="ko-KR" sz="1400" dirty="0"/>
          </a:p>
          <a:p>
            <a:pPr lvl="2">
              <a:lnSpc>
                <a:spcPct val="100000"/>
              </a:lnSpc>
            </a:pPr>
            <a:r>
              <a:rPr lang="ko-KR" altLang="en-US" sz="1400" dirty="0"/>
              <a:t>혹은 얼굴 영상으로부터 바로 추가적인 생체 징후를 뽑아내고자 함</a:t>
            </a:r>
            <a:endParaRPr lang="en-US" altLang="ko-KR" sz="1400" dirty="0"/>
          </a:p>
          <a:p>
            <a:pPr lvl="2"/>
            <a:r>
              <a:rPr lang="en-US" altLang="ko-KR" sz="1200" dirty="0">
                <a:hlinkClick r:id="rId2"/>
              </a:rPr>
              <a:t>https://competitions.codalab.org/competitions/?q=Repss</a:t>
            </a:r>
            <a:endParaRPr lang="en-US" altLang="ko-KR" sz="1200" dirty="0"/>
          </a:p>
          <a:p>
            <a:pPr lvl="2"/>
            <a:r>
              <a:rPr lang="en-US" altLang="ko-KR" sz="1200" dirty="0"/>
              <a:t>1</a:t>
            </a:r>
            <a:r>
              <a:rPr lang="en-US" altLang="ko-KR" sz="1200" baseline="30000" dirty="0"/>
              <a:t>st</a:t>
            </a:r>
            <a:r>
              <a:rPr lang="en-US" altLang="ko-KR" sz="1200" dirty="0"/>
              <a:t> Challenge : CVPM2020</a:t>
            </a:r>
          </a:p>
          <a:p>
            <a:pPr lvl="3"/>
            <a:r>
              <a:rPr lang="ko-KR" altLang="en-US" sz="1000" dirty="0"/>
              <a:t>목표 </a:t>
            </a:r>
            <a:r>
              <a:rPr lang="en-US" altLang="ko-KR" sz="1000" dirty="0"/>
              <a:t>: </a:t>
            </a:r>
            <a:r>
              <a:rPr lang="ko-KR" altLang="en-US" sz="1000" dirty="0"/>
              <a:t>평균 심장박동 수 측정 </a:t>
            </a:r>
            <a:r>
              <a:rPr lang="en-US" altLang="ko-KR" sz="1000" dirty="0">
                <a:hlinkClick r:id="rId3"/>
              </a:rPr>
              <a:t>https://openaccess.thecvf.com/CVPR2020_workshops/CVPR2020_w19</a:t>
            </a:r>
            <a:r>
              <a:rPr lang="en-US" altLang="ko-KR" sz="1000" dirty="0"/>
              <a:t> </a:t>
            </a:r>
          </a:p>
          <a:p>
            <a:pPr lvl="2"/>
            <a:r>
              <a:rPr lang="en-US" altLang="ko-KR" sz="1200" dirty="0"/>
              <a:t>2</a:t>
            </a:r>
            <a:r>
              <a:rPr lang="en-US" altLang="ko-KR" sz="1200" baseline="30000" dirty="0"/>
              <a:t>nd</a:t>
            </a:r>
            <a:r>
              <a:rPr lang="en-US" altLang="ko-KR" sz="1200" dirty="0"/>
              <a:t> Challenge : ICCV 2021</a:t>
            </a:r>
          </a:p>
          <a:p>
            <a:pPr lvl="3"/>
            <a:r>
              <a:rPr lang="en-US" altLang="ko-KR" sz="1000" dirty="0"/>
              <a:t>Track</a:t>
            </a:r>
            <a:r>
              <a:rPr lang="ko-KR" altLang="en-US" sz="1000" dirty="0"/>
              <a:t> </a:t>
            </a:r>
            <a:r>
              <a:rPr lang="en-US" altLang="ko-KR" sz="1000" dirty="0"/>
              <a:t>1</a:t>
            </a:r>
            <a:r>
              <a:rPr lang="ko-KR" altLang="en-US" sz="1000" dirty="0"/>
              <a:t> </a:t>
            </a:r>
            <a:r>
              <a:rPr lang="en-US" altLang="ko-KR" sz="1000" dirty="0"/>
              <a:t>: Mean</a:t>
            </a:r>
            <a:r>
              <a:rPr lang="ko-KR" altLang="en-US" sz="1000" dirty="0"/>
              <a:t> </a:t>
            </a:r>
            <a:r>
              <a:rPr lang="en-US" altLang="ko-KR" sz="1000" dirty="0"/>
              <a:t>IBI(</a:t>
            </a:r>
            <a:r>
              <a:rPr lang="en-US" altLang="ko-KR" sz="1000" dirty="0" err="1"/>
              <a:t>InterBeat</a:t>
            </a:r>
            <a:r>
              <a:rPr lang="en-US" altLang="ko-KR" sz="1000" dirty="0"/>
              <a:t> Interval), Track 2 : MAE RR </a:t>
            </a:r>
            <a:r>
              <a:rPr lang="en-US" altLang="ko-KR" sz="1000" dirty="0">
                <a:hlinkClick r:id="rId4"/>
              </a:rPr>
              <a:t>https://openaccess.thecvf.com/ICCV2021_workshops/RePSS</a:t>
            </a:r>
            <a:r>
              <a:rPr lang="en-US" altLang="ko-KR" sz="1000" dirty="0"/>
              <a:t> </a:t>
            </a:r>
          </a:p>
          <a:p>
            <a:pPr lvl="2"/>
            <a:r>
              <a:rPr lang="en-US" altLang="ko-KR" sz="1200" dirty="0"/>
              <a:t>3</a:t>
            </a:r>
            <a:r>
              <a:rPr lang="en-US" altLang="ko-KR" sz="1200" baseline="30000" dirty="0"/>
              <a:t>rd</a:t>
            </a:r>
            <a:r>
              <a:rPr lang="en-US" altLang="ko-KR" sz="1200" dirty="0"/>
              <a:t> Challenge : ICCV 2023(</a:t>
            </a:r>
            <a:r>
              <a:rPr lang="ko-KR" altLang="en-US" sz="1200" dirty="0"/>
              <a:t>예정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1652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EAD1-9983-7A48-995D-133159EDE533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 err="1"/>
              <a:t>McDuffs</a:t>
            </a:r>
            <a:r>
              <a:rPr lang="en-US" altLang="ko-KR" sz="1600" dirty="0"/>
              <a:t> Approach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DeepPhys</a:t>
            </a:r>
            <a:r>
              <a:rPr lang="en-US" altLang="ko-KR" sz="1400" baseline="30000" dirty="0"/>
              <a:t>3)</a:t>
            </a:r>
            <a:r>
              <a:rPr lang="en-US" altLang="ko-KR" sz="1400" dirty="0"/>
              <a:t> : Dyschromatic Reflection Model(DRM)</a:t>
            </a:r>
            <a:r>
              <a:rPr lang="ko-KR" altLang="en-US" sz="1400" dirty="0"/>
              <a:t>을 이용한 전처리 기법 제안 </a:t>
            </a:r>
            <a:r>
              <a:rPr lang="en-US" altLang="ko-KR" sz="1400" dirty="0"/>
              <a:t>(</a:t>
            </a:r>
            <a:r>
              <a:rPr lang="ko-KR" altLang="en-US" sz="1400" dirty="0"/>
              <a:t>빛을 고려한 모델</a:t>
            </a:r>
            <a:r>
              <a:rPr lang="en-US" altLang="ko-KR" sz="1400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High order</a:t>
            </a:r>
            <a:r>
              <a:rPr lang="en-US" altLang="ko-KR" sz="1400" baseline="30000" dirty="0"/>
              <a:t>4)</a:t>
            </a:r>
            <a:r>
              <a:rPr lang="en-US" altLang="ko-KR" sz="1400" dirty="0"/>
              <a:t> : LVET</a:t>
            </a:r>
            <a:r>
              <a:rPr lang="ko-KR" altLang="en-US" sz="1400" dirty="0"/>
              <a:t>의 특성 </a:t>
            </a:r>
            <a:r>
              <a:rPr lang="en-US" altLang="ko-KR" sz="1400" dirty="0"/>
              <a:t>+ DRM</a:t>
            </a:r>
            <a:r>
              <a:rPr lang="ko-KR" altLang="en-US" sz="1400" dirty="0"/>
              <a:t>을 이용한 변곡점 학습 방안을 제안 </a:t>
            </a:r>
            <a:r>
              <a:rPr lang="en-US" altLang="ko-KR" sz="1400" dirty="0"/>
              <a:t>(</a:t>
            </a:r>
            <a:r>
              <a:rPr lang="ko-KR" altLang="en-US" sz="1400" dirty="0"/>
              <a:t>심장박동의 주기를 고려한 모델</a:t>
            </a:r>
            <a:r>
              <a:rPr lang="en-US" altLang="ko-KR" sz="14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 err="1"/>
              <a:t>Zithong</a:t>
            </a:r>
            <a:r>
              <a:rPr lang="en-US" altLang="ko-KR" sz="1600" dirty="0"/>
              <a:t> Yu Approach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PhysNet</a:t>
            </a:r>
            <a:r>
              <a:rPr lang="en-US" altLang="ko-KR" sz="1400" baseline="30000" dirty="0"/>
              <a:t>5)</a:t>
            </a:r>
            <a:r>
              <a:rPr lang="en-US" altLang="ko-KR" sz="1400" dirty="0"/>
              <a:t> : 3D Convolution</a:t>
            </a:r>
            <a:r>
              <a:rPr lang="ko-KR" altLang="en-US" sz="1400" dirty="0"/>
              <a:t>을 이용하여 </a:t>
            </a:r>
            <a:r>
              <a:rPr lang="ko-KR" altLang="en-US" sz="1400" dirty="0" err="1"/>
              <a:t>시공간적인</a:t>
            </a:r>
            <a:r>
              <a:rPr lang="ko-KR" altLang="en-US" sz="1400" dirty="0"/>
              <a:t> 특징을 학습하는 방법 제안</a:t>
            </a:r>
            <a:r>
              <a:rPr lang="en-US" altLang="ko-KR" sz="1400" dirty="0"/>
              <a:t>(Deep Learning Module</a:t>
            </a:r>
            <a:r>
              <a:rPr lang="ko-KR" altLang="en-US" sz="1400" dirty="0"/>
              <a:t>로써 접근</a:t>
            </a:r>
            <a:r>
              <a:rPr lang="en-US" altLang="ko-KR" sz="1400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PhysFormer</a:t>
            </a:r>
            <a:r>
              <a:rPr lang="en-US" altLang="ko-KR" sz="1400" baseline="30000" dirty="0"/>
              <a:t>6)</a:t>
            </a:r>
            <a:r>
              <a:rPr lang="en-US" altLang="ko-KR" sz="1400" dirty="0"/>
              <a:t> : Tube based Vision Transformer</a:t>
            </a:r>
            <a:r>
              <a:rPr lang="ko-KR" altLang="en-US" sz="1400" dirty="0"/>
              <a:t>방법 제안</a:t>
            </a:r>
            <a:r>
              <a:rPr lang="en-US" altLang="ko-KR" sz="1400" dirty="0"/>
              <a:t>(ViT</a:t>
            </a:r>
            <a:r>
              <a:rPr lang="ko-KR" altLang="en-US" sz="1400" dirty="0"/>
              <a:t>를 사용하는 방법 제안</a:t>
            </a:r>
            <a:r>
              <a:rPr lang="en-US" altLang="ko-KR" sz="1400" dirty="0"/>
              <a:t>)</a:t>
            </a:r>
          </a:p>
          <a:p>
            <a:pPr lvl="2">
              <a:lnSpc>
                <a:spcPct val="110000"/>
              </a:lnSpc>
            </a:pP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800" dirty="0" err="1"/>
              <a:t>STMap</a:t>
            </a:r>
            <a:r>
              <a:rPr lang="en-US" altLang="ko-KR" sz="1800" dirty="0"/>
              <a:t> Approach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RhythmNet</a:t>
            </a:r>
            <a:r>
              <a:rPr lang="en-US" altLang="ko-KR" sz="1400" baseline="30000" dirty="0"/>
              <a:t>7)</a:t>
            </a:r>
            <a:r>
              <a:rPr lang="en-US" altLang="ko-KR" sz="1400" dirty="0"/>
              <a:t> : STMAP</a:t>
            </a:r>
            <a:r>
              <a:rPr lang="ko-KR" altLang="en-US" sz="1400" dirty="0"/>
              <a:t>을 이용한 방법 제안</a:t>
            </a:r>
            <a:r>
              <a:rPr lang="en-US" altLang="ko-KR" sz="1400" dirty="0"/>
              <a:t>(</a:t>
            </a:r>
            <a:r>
              <a:rPr lang="ko-KR" altLang="en-US" sz="1400" dirty="0"/>
              <a:t>전처리 기법 제안</a:t>
            </a:r>
            <a:r>
              <a:rPr lang="en-US" altLang="ko-KR" sz="1400" dirty="0"/>
              <a:t>)</a:t>
            </a:r>
          </a:p>
          <a:p>
            <a:pPr lvl="2"/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89924-F3AC-FCC3-50A1-3D350196F7BE}"/>
              </a:ext>
            </a:extLst>
          </p:cNvPr>
          <p:cNvSpPr txBox="1"/>
          <p:nvPr/>
        </p:nvSpPr>
        <p:spPr>
          <a:xfrm>
            <a:off x="838200" y="5327937"/>
            <a:ext cx="927850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DeepPhys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Video-Based Physiological Measurement Using Convolutional Attention Networks https://arxiv.org/abs/1805.07888</a:t>
            </a:r>
          </a:p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Learning Higher-Order Dynamics in Video-Based Cardiac Measurement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https://arxiv.org/pdf/2110.03690.pdf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Remote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Photoplethysmograph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Signal Measurement from Facial Videos Using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Spatio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-Temporal Networks :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https://arxiv.org/abs/1905.02419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PhysFormer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Facial Video-based Physiological Measurement with Temporal Difference Transformer :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https://arxiv.org/abs/2111.12082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RhythmNet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End-to-end Heart Rate Estimation from Face via Spatial-temporal Representation :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https://arxiv.org/abs/1910.11515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81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r>
              <a:rPr lang="en-US" altLang="ko-KR" dirty="0"/>
              <a:t> -</a:t>
            </a:r>
            <a:r>
              <a:rPr lang="en-US" altLang="ko-KR" dirty="0" err="1"/>
              <a:t>mcduff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8C903-FF14-F740-960D-BF902461EA9D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800" dirty="0" err="1"/>
              <a:t>DeepPhys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Dyschromatic Reflection Model(DRM)</a:t>
            </a:r>
            <a:r>
              <a:rPr lang="ko-KR" altLang="en-US" sz="1400" dirty="0"/>
              <a:t>을 이용한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기법 제안 </a:t>
            </a:r>
            <a:r>
              <a:rPr lang="en-US" altLang="ko-KR" sz="1400" dirty="0"/>
              <a:t>(</a:t>
            </a:r>
            <a:r>
              <a:rPr lang="ko-KR" altLang="en-US" sz="1400" dirty="0"/>
              <a:t>빛을 고려한 모델</a:t>
            </a:r>
            <a:r>
              <a:rPr lang="en-US" altLang="ko-KR" sz="1400" dirty="0"/>
              <a:t>)</a:t>
            </a:r>
          </a:p>
          <a:p>
            <a:pPr lvl="1">
              <a:lnSpc>
                <a:spcPct val="110000"/>
              </a:lnSpc>
            </a:pPr>
            <a:endParaRPr lang="en-US" altLang="ko-KR" sz="1400" dirty="0"/>
          </a:p>
          <a:p>
            <a:pPr lvl="2">
              <a:lnSpc>
                <a:spcPct val="110000"/>
              </a:lnSpc>
            </a:pPr>
            <a:endParaRPr lang="ko-KR" altLang="en-US" sz="4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B5FFB5-3EC3-E20D-7D24-8FEF7204B05D}"/>
              </a:ext>
            </a:extLst>
          </p:cNvPr>
          <p:cNvGrpSpPr/>
          <p:nvPr/>
        </p:nvGrpSpPr>
        <p:grpSpPr>
          <a:xfrm>
            <a:off x="1317700" y="2132554"/>
            <a:ext cx="6056706" cy="1520326"/>
            <a:chOff x="1526734" y="2135074"/>
            <a:chExt cx="8764072" cy="215951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8D197F-A52E-B3E3-1511-71B66EB8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2511" y="2135074"/>
              <a:ext cx="3798295" cy="21595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8C26A4-2D45-43F4-E191-D1FC0555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6734" y="2826801"/>
              <a:ext cx="4324954" cy="57158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2E0171A-17FB-DF4D-DFF1-800C948C4FD9}"/>
                </a:ext>
              </a:extLst>
            </p:cNvPr>
            <p:cNvSpPr/>
            <p:nvPr/>
          </p:nvSpPr>
          <p:spPr>
            <a:xfrm>
              <a:off x="8729936" y="2634295"/>
              <a:ext cx="780443" cy="1106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DBE073-2076-4A4B-96D5-2A4981DF537B}"/>
                </a:ext>
              </a:extLst>
            </p:cNvPr>
            <p:cNvSpPr/>
            <p:nvPr/>
          </p:nvSpPr>
          <p:spPr>
            <a:xfrm>
              <a:off x="7484527" y="2861745"/>
              <a:ext cx="780443" cy="1106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37E7F9-5BF5-6FD5-DE70-425B46245E2A}"/>
                </a:ext>
              </a:extLst>
            </p:cNvPr>
            <p:cNvSpPr/>
            <p:nvPr/>
          </p:nvSpPr>
          <p:spPr>
            <a:xfrm>
              <a:off x="5183967" y="2972407"/>
              <a:ext cx="667722" cy="3433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33D50-7DF2-B748-064C-C00C5ED267D2}"/>
                </a:ext>
              </a:extLst>
            </p:cNvPr>
            <p:cNvSpPr txBox="1"/>
            <p:nvPr/>
          </p:nvSpPr>
          <p:spPr>
            <a:xfrm>
              <a:off x="4460487" y="3910631"/>
              <a:ext cx="211468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Camera Quantization Noise</a:t>
              </a:r>
              <a:endParaRPr lang="ko-KR" altLang="en-US" sz="1200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E5019F8-B310-AA35-1F0F-252340BFDDC2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5517828" y="3315729"/>
              <a:ext cx="2" cy="594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0301DD-E559-61C8-EAC4-9E9DDEEF9256}"/>
                </a:ext>
              </a:extLst>
            </p:cNvPr>
            <p:cNvSpPr/>
            <p:nvPr/>
          </p:nvSpPr>
          <p:spPr>
            <a:xfrm>
              <a:off x="2637944" y="2974379"/>
              <a:ext cx="467065" cy="3433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D0CFFC-5627-9955-6BD3-5CD9908D219E}"/>
                </a:ext>
              </a:extLst>
            </p:cNvPr>
            <p:cNvSpPr txBox="1"/>
            <p:nvPr/>
          </p:nvSpPr>
          <p:spPr>
            <a:xfrm>
              <a:off x="1880178" y="3393900"/>
              <a:ext cx="1982594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Luminance Intensity Level</a:t>
              </a:r>
              <a:endParaRPr lang="ko-KR" altLang="en-US" sz="1200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0B2767F-7EF1-8F2E-2CC3-0DA474BF25E1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2871476" y="3317701"/>
              <a:ext cx="2" cy="76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A5DE30-E59E-5612-F5CD-D76DA118F1F8}"/>
                </a:ext>
              </a:extLst>
            </p:cNvPr>
            <p:cNvSpPr/>
            <p:nvPr/>
          </p:nvSpPr>
          <p:spPr>
            <a:xfrm>
              <a:off x="4195002" y="2967885"/>
              <a:ext cx="667722" cy="3433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D9A74143-D7A3-73AA-8221-8768A73C7060}"/>
                </a:ext>
              </a:extLst>
            </p:cNvPr>
            <p:cNvCxnSpPr>
              <a:cxnSpLocks/>
              <a:stCxn id="28" idx="0"/>
              <a:endCxn id="12" idx="1"/>
            </p:cNvCxnSpPr>
            <p:nvPr/>
          </p:nvCxnSpPr>
          <p:spPr>
            <a:xfrm rot="5400000" flipH="1" flipV="1">
              <a:off x="5981291" y="1464649"/>
              <a:ext cx="50809" cy="295566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554DB0-B605-B971-F13E-3FC201BDD1C2}"/>
                </a:ext>
              </a:extLst>
            </p:cNvPr>
            <p:cNvSpPr/>
            <p:nvPr/>
          </p:nvSpPr>
          <p:spPr>
            <a:xfrm>
              <a:off x="3373706" y="2977848"/>
              <a:ext cx="587761" cy="3433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1225AAB9-B1F8-2907-C5BE-D52CA5A5F0AA}"/>
                </a:ext>
              </a:extLst>
            </p:cNvPr>
            <p:cNvCxnSpPr>
              <a:cxnSpLocks/>
              <a:stCxn id="32" idx="0"/>
              <a:endCxn id="11" idx="1"/>
            </p:cNvCxnSpPr>
            <p:nvPr/>
          </p:nvCxnSpPr>
          <p:spPr>
            <a:xfrm rot="5400000" flipH="1" flipV="1">
              <a:off x="6054650" y="302563"/>
              <a:ext cx="288222" cy="506234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F314493E-E8B5-64FD-7379-08B8B0DA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33" y="3691834"/>
            <a:ext cx="6186731" cy="2513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43FB1B1-AC2D-A9BD-A526-4D30FD793E14}"/>
              </a:ext>
            </a:extLst>
          </p:cNvPr>
          <p:cNvSpPr txBox="1"/>
          <p:nvPr/>
        </p:nvSpPr>
        <p:spPr>
          <a:xfrm>
            <a:off x="3705777" y="5930159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6. </a:t>
            </a:r>
            <a:r>
              <a:rPr lang="en-US" altLang="ko-KR" sz="1100" dirty="0" err="1"/>
              <a:t>DeepPhys</a:t>
            </a:r>
            <a:r>
              <a:rPr lang="en-US" altLang="ko-KR" sz="1100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0241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PPG(Photoplethysmography)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B06DF-1AE5-2BE0-3A87-4EC50504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711"/>
            <a:ext cx="10515600" cy="4351338"/>
          </a:xfrm>
        </p:spPr>
        <p:txBody>
          <a:bodyPr/>
          <a:lstStyle/>
          <a:p>
            <a:r>
              <a:rPr lang="ko-KR" altLang="en-US" sz="2000" dirty="0"/>
              <a:t>혈류를 관찰 하는 방법</a:t>
            </a:r>
            <a:endParaRPr lang="en-US" altLang="ko-KR" sz="2000" dirty="0"/>
          </a:p>
          <a:p>
            <a:r>
              <a:rPr lang="ko-KR" altLang="en-US" sz="2000" dirty="0"/>
              <a:t>혈액이 손가락 끝에 닿기 까지는 </a:t>
            </a:r>
            <a:r>
              <a:rPr lang="en-US" altLang="ko-KR" sz="2000" dirty="0"/>
              <a:t>1~2</a:t>
            </a:r>
            <a:r>
              <a:rPr lang="ko-KR" altLang="en-US" sz="2000" dirty="0"/>
              <a:t>초가 걸리지만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맥파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Plethysmogram</a:t>
            </a:r>
            <a:r>
              <a:rPr lang="en-US" altLang="ko-KR" sz="2000" dirty="0"/>
              <a:t>, PTG)</a:t>
            </a:r>
            <a:r>
              <a:rPr lang="ko-KR" altLang="en-US" sz="2000" dirty="0"/>
              <a:t>는 </a:t>
            </a:r>
            <a:r>
              <a:rPr lang="en-US" altLang="ko-KR" sz="2000" dirty="0"/>
              <a:t>0.16</a:t>
            </a:r>
            <a:r>
              <a:rPr lang="ko-KR" altLang="en-US" sz="2000" dirty="0"/>
              <a:t>초 소모</a:t>
            </a:r>
            <a:endParaRPr lang="en-US" altLang="ko-KR" sz="2000" dirty="0"/>
          </a:p>
          <a:p>
            <a:r>
              <a:rPr lang="ko-KR" altLang="en-US" sz="2000" dirty="0"/>
              <a:t>빛으로 </a:t>
            </a:r>
            <a:r>
              <a:rPr lang="ko-KR" altLang="en-US" sz="2000" dirty="0" err="1"/>
              <a:t>맥파에</a:t>
            </a:r>
            <a:r>
              <a:rPr lang="ko-KR" altLang="en-US" sz="2000" dirty="0"/>
              <a:t> 따라 변하는 미세한 </a:t>
            </a:r>
            <a:r>
              <a:rPr lang="ko-KR" altLang="en-US" sz="2000" dirty="0" err="1"/>
              <a:t>혈류량을</a:t>
            </a:r>
            <a:r>
              <a:rPr lang="ko-KR" altLang="en-US" sz="2000" dirty="0"/>
              <a:t> 측정하면 혈액량의 변화를 알 수 있음</a:t>
            </a:r>
            <a:endParaRPr lang="en-US" altLang="ko-KR" sz="2000" dirty="0"/>
          </a:p>
          <a:p>
            <a:r>
              <a:rPr lang="ko-KR" altLang="en-US" sz="2000" dirty="0"/>
              <a:t>빛으로</a:t>
            </a:r>
            <a:r>
              <a:rPr lang="en-US" altLang="ko-KR" sz="2000" dirty="0"/>
              <a:t>(Photo) </a:t>
            </a:r>
            <a:r>
              <a:rPr lang="ko-KR" altLang="en-US" sz="2000" dirty="0"/>
              <a:t>변화를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Plethysmo</a:t>
            </a:r>
            <a:r>
              <a:rPr lang="en-US" altLang="ko-KR" sz="2000" dirty="0"/>
              <a:t>) </a:t>
            </a:r>
            <a:r>
              <a:rPr lang="ko-KR" altLang="en-US" sz="2000" dirty="0"/>
              <a:t>기록한다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Graphy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620DB-0085-4543-B422-5D9D342745F1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45BB1C-EC4E-6AB8-361B-36BAA805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53" y="3544871"/>
            <a:ext cx="4437094" cy="221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B4655-F7D0-95A9-C3F5-616708DBB6FE}"/>
              </a:ext>
            </a:extLst>
          </p:cNvPr>
          <p:cNvSpPr txBox="1"/>
          <p:nvPr/>
        </p:nvSpPr>
        <p:spPr>
          <a:xfrm>
            <a:off x="838200" y="6046158"/>
            <a:ext cx="4834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 LED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심박수를 측정한다고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https://news.samsungdisplay.com/30140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7EE0C-D8E6-15A7-4FE1-7FC1768D5539}"/>
              </a:ext>
            </a:extLst>
          </p:cNvPr>
          <p:cNvSpPr txBox="1"/>
          <p:nvPr/>
        </p:nvSpPr>
        <p:spPr>
          <a:xfrm>
            <a:off x="4329138" y="5773983"/>
            <a:ext cx="35337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/>
            <a:r>
              <a:rPr lang="en-US" altLang="ko-KR" sz="1100" dirty="0"/>
              <a:t>Fig 1. ppg </a:t>
            </a:r>
            <a:r>
              <a:rPr lang="ko-KR" altLang="en-US" sz="1100" dirty="0"/>
              <a:t>측정 방법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224775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r>
              <a:rPr lang="en-US" altLang="ko-KR" dirty="0"/>
              <a:t> - </a:t>
            </a:r>
            <a:r>
              <a:rPr lang="en-US" altLang="ko-KR" dirty="0" err="1"/>
              <a:t>mcduff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C9BF-311B-B642-BB90-C7E4393A716B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High order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BVP</a:t>
            </a:r>
            <a:r>
              <a:rPr lang="ko-KR" altLang="en-US" sz="1400" dirty="0"/>
              <a:t>를 두 번 미분하면 </a:t>
            </a:r>
            <a:r>
              <a:rPr lang="en-US" altLang="ko-KR" sz="1400" dirty="0"/>
              <a:t>LVET</a:t>
            </a:r>
            <a:r>
              <a:rPr lang="ko-KR" altLang="en-US" sz="1400" dirty="0"/>
              <a:t>를 쉽게 구할 수 있는 점을 착안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LVET</a:t>
            </a:r>
            <a:r>
              <a:rPr lang="ko-KR" altLang="en-US" sz="1400" dirty="0"/>
              <a:t>는 심장의 상태를 관찰하는 요소</a:t>
            </a:r>
            <a:endParaRPr lang="en-US" altLang="ko-KR" sz="1400" dirty="0"/>
          </a:p>
          <a:p>
            <a:pPr lvl="2">
              <a:lnSpc>
                <a:spcPct val="110000"/>
              </a:lnSpc>
            </a:pPr>
            <a:r>
              <a:rPr lang="ko-KR" altLang="en-US" sz="1000" dirty="0"/>
              <a:t>허혈성 심장 질환</a:t>
            </a:r>
            <a:r>
              <a:rPr lang="en-US" altLang="ko-KR" sz="1000" dirty="0"/>
              <a:t>, </a:t>
            </a:r>
            <a:r>
              <a:rPr lang="ko-KR" altLang="en-US" sz="1000" dirty="0"/>
              <a:t>심부전</a:t>
            </a:r>
            <a:r>
              <a:rPr lang="en-US" altLang="ko-KR" sz="1000" dirty="0"/>
              <a:t>, </a:t>
            </a:r>
            <a:r>
              <a:rPr lang="ko-KR" altLang="en-US" sz="1000" dirty="0"/>
              <a:t>고혈압 및 대동맥 협착증 환자에서 </a:t>
            </a:r>
            <a:r>
              <a:rPr lang="en-US" altLang="ko-KR" sz="1000" dirty="0"/>
              <a:t>LVET</a:t>
            </a:r>
            <a:r>
              <a:rPr lang="ko-KR" altLang="en-US" sz="1000" dirty="0"/>
              <a:t>의 기울기가 감소</a:t>
            </a:r>
            <a:r>
              <a:rPr lang="en-US" altLang="ko-KR" sz="1000" dirty="0"/>
              <a:t>, </a:t>
            </a:r>
            <a:r>
              <a:rPr lang="ko-KR" altLang="en-US" sz="1000" dirty="0"/>
              <a:t>심장 수축 기간이 늘어남</a:t>
            </a:r>
            <a:endParaRPr lang="en-US" altLang="ko-KR" sz="1000" dirty="0"/>
          </a:p>
          <a:p>
            <a:pPr lvl="1">
              <a:lnSpc>
                <a:spcPct val="110000"/>
              </a:lnSpc>
            </a:pPr>
            <a:endParaRPr lang="en-US" altLang="ko-KR" sz="1400" dirty="0"/>
          </a:p>
          <a:p>
            <a:pPr lvl="2">
              <a:lnSpc>
                <a:spcPct val="110000"/>
              </a:lnSpc>
            </a:pPr>
            <a:endParaRPr lang="ko-KR" altLang="en-US" sz="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3BCB74-49B8-F422-F37C-B2BBDB4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0" y="3090347"/>
            <a:ext cx="6506263" cy="2725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33A439-3DA9-A3CB-0E14-B3A43886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1" y="2362056"/>
            <a:ext cx="3072778" cy="3453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A0E22E-9CCC-2AA6-19F2-3D89AB0B0A26}"/>
              </a:ext>
            </a:extLst>
          </p:cNvPr>
          <p:cNvSpPr txBox="1"/>
          <p:nvPr/>
        </p:nvSpPr>
        <p:spPr>
          <a:xfrm>
            <a:off x="580088" y="5815776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7. High order network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24FD6-C2FB-0E10-F7C2-FE0A45D4EAB9}"/>
              </a:ext>
            </a:extLst>
          </p:cNvPr>
          <p:cNvSpPr txBox="1"/>
          <p:nvPr/>
        </p:nvSpPr>
        <p:spPr>
          <a:xfrm>
            <a:off x="8394061" y="5823120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8. LVET</a:t>
            </a:r>
          </a:p>
        </p:txBody>
      </p:sp>
    </p:spTree>
    <p:extLst>
      <p:ext uri="{BB962C8B-B14F-4D97-AF65-F5344CB8AC3E}">
        <p14:creationId xmlns:p14="http://schemas.microsoft.com/office/powerpoint/2010/main" val="3622647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r>
              <a:rPr lang="en-US" altLang="ko-KR" dirty="0"/>
              <a:t> –</a:t>
            </a:r>
            <a:r>
              <a:rPr lang="en-US" altLang="ko-KR" dirty="0" err="1"/>
              <a:t>zithong</a:t>
            </a:r>
            <a:r>
              <a:rPr lang="en-US" altLang="ko-KR" dirty="0"/>
              <a:t> </a:t>
            </a:r>
            <a:r>
              <a:rPr lang="en-US" altLang="ko-KR" dirty="0" err="1"/>
              <a:t>yu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D602-1C23-6A4A-BC30-50C434C91AAB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 err="1"/>
              <a:t>Physnet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3D CNN</a:t>
            </a:r>
            <a:r>
              <a:rPr lang="ko-KR" altLang="en-US" sz="1400" dirty="0"/>
              <a:t>이 시공간적 특징을 학습하는 점을 이용</a:t>
            </a:r>
            <a:r>
              <a:rPr lang="en-US" altLang="ko-KR" sz="1400" dirty="0"/>
              <a:t>,</a:t>
            </a:r>
            <a:r>
              <a:rPr lang="ko-KR" altLang="en-US" sz="1400" dirty="0"/>
              <a:t> 얼굴 영상을 분석하는 방법으로 접근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endParaRPr lang="en-US" altLang="ko-KR" sz="1400" dirty="0"/>
          </a:p>
          <a:p>
            <a:pPr lvl="2">
              <a:lnSpc>
                <a:spcPct val="110000"/>
              </a:lnSpc>
            </a:pPr>
            <a:endParaRPr lang="ko-KR" altLang="en-US" sz="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E22C83-3C9F-033C-10B9-B37D4961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56" y="2463826"/>
            <a:ext cx="7700969" cy="32890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0FAC7B-4C28-65FC-95D2-3D74A8C51A5E}"/>
              </a:ext>
            </a:extLst>
          </p:cNvPr>
          <p:cNvSpPr txBox="1"/>
          <p:nvPr/>
        </p:nvSpPr>
        <p:spPr>
          <a:xfrm>
            <a:off x="2918028" y="5789652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9. </a:t>
            </a:r>
            <a:r>
              <a:rPr lang="en-US" altLang="ko-KR" sz="1100" dirty="0" err="1"/>
              <a:t>PhysNet</a:t>
            </a:r>
            <a:r>
              <a:rPr lang="en-US" altLang="ko-KR" sz="1100" dirty="0"/>
              <a:t>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014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r>
              <a:rPr lang="en-US" altLang="ko-KR" dirty="0"/>
              <a:t> –</a:t>
            </a:r>
            <a:r>
              <a:rPr lang="en-US" altLang="ko-KR" dirty="0" err="1"/>
              <a:t>zithong</a:t>
            </a:r>
            <a:r>
              <a:rPr lang="en-US" altLang="ko-KR" dirty="0"/>
              <a:t> </a:t>
            </a:r>
            <a:r>
              <a:rPr lang="en-US" altLang="ko-KR" dirty="0" err="1"/>
              <a:t>yu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ACE-CECB-1340-8868-8853662D6927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 err="1"/>
              <a:t>Physnet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Neg-Pearson loss </a:t>
            </a:r>
            <a:r>
              <a:rPr lang="ko-KR" altLang="en-US" sz="1400" dirty="0"/>
              <a:t>제안</a:t>
            </a:r>
            <a:endParaRPr lang="en-US" altLang="ko-KR" sz="1400" dirty="0"/>
          </a:p>
          <a:p>
            <a:pPr lvl="2">
              <a:lnSpc>
                <a:spcPct val="110000"/>
              </a:lnSpc>
            </a:pPr>
            <a:endParaRPr lang="ko-KR" altLang="en-US" sz="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5F7C23-91A6-1E8E-0162-531FB752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16" y="2263381"/>
            <a:ext cx="6830934" cy="36344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6A1D4-B497-E58E-BC7D-7C17308F80D4}"/>
              </a:ext>
            </a:extLst>
          </p:cNvPr>
          <p:cNvSpPr txBox="1"/>
          <p:nvPr/>
        </p:nvSpPr>
        <p:spPr>
          <a:xfrm>
            <a:off x="2940888" y="5890870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10. </a:t>
            </a:r>
            <a:r>
              <a:rPr lang="en-US" altLang="ko-KR" sz="1100" dirty="0" err="1"/>
              <a:t>PhysNet</a:t>
            </a:r>
            <a:r>
              <a:rPr lang="en-US" altLang="ko-KR" sz="1100" dirty="0"/>
              <a:t> Network result</a:t>
            </a:r>
          </a:p>
        </p:txBody>
      </p:sp>
    </p:spTree>
    <p:extLst>
      <p:ext uri="{BB962C8B-B14F-4D97-AF65-F5344CB8AC3E}">
        <p14:creationId xmlns:p14="http://schemas.microsoft.com/office/powerpoint/2010/main" val="1570254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r>
              <a:rPr lang="en-US" altLang="ko-KR" dirty="0"/>
              <a:t> – </a:t>
            </a:r>
            <a:r>
              <a:rPr lang="en-US" altLang="ko-KR" dirty="0" err="1"/>
              <a:t>zithong</a:t>
            </a:r>
            <a:r>
              <a:rPr lang="en-US" altLang="ko-KR" dirty="0"/>
              <a:t> </a:t>
            </a:r>
            <a:r>
              <a:rPr lang="en-US" altLang="ko-KR" dirty="0" err="1"/>
              <a:t>yu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6BA5-293D-2949-ABBF-094915277D11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 err="1"/>
              <a:t>PhysFormer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rPPG</a:t>
            </a:r>
            <a:r>
              <a:rPr lang="en-US" altLang="ko-KR" sz="1400" dirty="0"/>
              <a:t> </a:t>
            </a:r>
            <a:r>
              <a:rPr lang="ko-KR" altLang="en-US" sz="1400" dirty="0"/>
              <a:t>신호를 재구성 하는 방법 및 </a:t>
            </a:r>
            <a:r>
              <a:rPr lang="en-US" altLang="ko-KR" sz="1400" dirty="0"/>
              <a:t>3d Vit </a:t>
            </a:r>
            <a:r>
              <a:rPr lang="ko-KR" altLang="en-US" sz="1400" dirty="0"/>
              <a:t>적용 방안 제안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41A51D-42FF-2FF2-8324-82B03134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15" y="2247193"/>
            <a:ext cx="5452604" cy="2672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9525F3-2F52-8F3F-45DD-5AB0373C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3" y="2247193"/>
            <a:ext cx="3853432" cy="2998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F7E5FB-6EC8-FFE0-0E6D-A4635DE3E260}"/>
              </a:ext>
            </a:extLst>
          </p:cNvPr>
          <p:cNvSpPr txBox="1"/>
          <p:nvPr/>
        </p:nvSpPr>
        <p:spPr>
          <a:xfrm>
            <a:off x="1345225" y="5110599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11. </a:t>
            </a:r>
            <a:r>
              <a:rPr lang="en-US" altLang="ko-KR" sz="1100" dirty="0" err="1"/>
              <a:t>PhysFormer</a:t>
            </a:r>
            <a:r>
              <a:rPr lang="en-US" altLang="ko-KR" sz="1100" dirty="0"/>
              <a:t>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22DBD-C834-3A2F-4475-667E1D7B4AF7}"/>
              </a:ext>
            </a:extLst>
          </p:cNvPr>
          <p:cNvSpPr txBox="1"/>
          <p:nvPr/>
        </p:nvSpPr>
        <p:spPr>
          <a:xfrm>
            <a:off x="7060225" y="5245767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12. </a:t>
            </a:r>
            <a:r>
              <a:rPr lang="en-US" altLang="ko-KR" sz="1100" dirty="0" err="1"/>
              <a:t>PhysFormer</a:t>
            </a:r>
            <a:r>
              <a:rPr lang="en-US" altLang="ko-KR" sz="1100" dirty="0"/>
              <a:t> Network result</a:t>
            </a:r>
          </a:p>
        </p:txBody>
      </p:sp>
    </p:spTree>
    <p:extLst>
      <p:ext uri="{BB962C8B-B14F-4D97-AF65-F5344CB8AC3E}">
        <p14:creationId xmlns:p14="http://schemas.microsoft.com/office/powerpoint/2010/main" val="403486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r>
              <a:rPr lang="en-US" altLang="ko-KR" dirty="0"/>
              <a:t> – </a:t>
            </a:r>
            <a:r>
              <a:rPr lang="en-US" altLang="ko-KR" dirty="0" err="1"/>
              <a:t>zithong</a:t>
            </a:r>
            <a:r>
              <a:rPr lang="en-US" altLang="ko-KR" dirty="0"/>
              <a:t> </a:t>
            </a:r>
            <a:r>
              <a:rPr lang="en-US" altLang="ko-KR" dirty="0" err="1"/>
              <a:t>yu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B7333-AC75-F54E-B826-E72D795F4942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800" dirty="0" err="1"/>
              <a:t>RhythmNet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Spatial-Temporal Map approach</a:t>
            </a:r>
            <a:r>
              <a:rPr lang="ko-KR" altLang="en-US" sz="1400" dirty="0"/>
              <a:t>를 처음으로 제안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ko-KR" altLang="en-US" sz="1400" dirty="0"/>
              <a:t>얼굴의 특징보다 </a:t>
            </a:r>
            <a:r>
              <a:rPr lang="ko-KR" altLang="en-US" sz="1400" dirty="0" err="1"/>
              <a:t>시공간적인</a:t>
            </a:r>
            <a:r>
              <a:rPr lang="ko-KR" altLang="en-US" sz="1400" dirty="0"/>
              <a:t> 특징에 집중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F657F7-40A3-4F03-A787-09294225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15" y="2596122"/>
            <a:ext cx="5415085" cy="2414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8C9939-F8D9-EA68-F15E-B329271B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9" y="3334397"/>
            <a:ext cx="5066144" cy="1156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F7712-D228-E821-2410-3AC4D84F8EDE}"/>
              </a:ext>
            </a:extLst>
          </p:cNvPr>
          <p:cNvSpPr txBox="1"/>
          <p:nvPr/>
        </p:nvSpPr>
        <p:spPr>
          <a:xfrm>
            <a:off x="838200" y="4555863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13. STMAP preprocessing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6E9E2-B2CC-90AA-0F48-BFC16839F910}"/>
              </a:ext>
            </a:extLst>
          </p:cNvPr>
          <p:cNvSpPr txBox="1"/>
          <p:nvPr/>
        </p:nvSpPr>
        <p:spPr>
          <a:xfrm>
            <a:off x="6096000" y="5075694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14. </a:t>
            </a:r>
            <a:r>
              <a:rPr lang="en-US" altLang="ko-KR" sz="1100" dirty="0" err="1"/>
              <a:t>RhythmNet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1449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D68C-EA30-F644-B368-9CBD068F4981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800" dirty="0" err="1"/>
              <a:t>RhythmNet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C5F65C-F260-BA1A-0774-F2B6629DE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66" y="2112977"/>
            <a:ext cx="5417467" cy="3504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15A70-13AD-F84E-BE95-F08175ED8715}"/>
              </a:ext>
            </a:extLst>
          </p:cNvPr>
          <p:cNvSpPr txBox="1"/>
          <p:nvPr/>
        </p:nvSpPr>
        <p:spPr>
          <a:xfrm>
            <a:off x="872666" y="5684982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15. </a:t>
            </a:r>
            <a:r>
              <a:rPr lang="en-US" altLang="ko-KR" sz="1100" dirty="0" err="1"/>
              <a:t>RhythmNet</a:t>
            </a:r>
            <a:r>
              <a:rPr lang="en-US" altLang="ko-KR" sz="1100" dirty="0"/>
              <a:t> Result</a:t>
            </a:r>
          </a:p>
        </p:txBody>
      </p:sp>
    </p:spTree>
    <p:extLst>
      <p:ext uri="{BB962C8B-B14F-4D97-AF65-F5344CB8AC3E}">
        <p14:creationId xmlns:p14="http://schemas.microsoft.com/office/powerpoint/2010/main" val="328732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대표 연구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63DA8-B58A-7849-9330-1F11A9AF3B12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800" dirty="0" err="1"/>
              <a:t>TransRppg</a:t>
            </a:r>
            <a:endParaRPr lang="en-US" altLang="ko-KR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3F3B62E-FE11-CF38-6DAF-E3A5DC823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4" y="1969760"/>
            <a:ext cx="5261241" cy="2325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DEB32-788A-330A-EAC4-E25B6830CC1B}"/>
              </a:ext>
            </a:extLst>
          </p:cNvPr>
          <p:cNvSpPr txBox="1"/>
          <p:nvPr/>
        </p:nvSpPr>
        <p:spPr>
          <a:xfrm>
            <a:off x="838200" y="4304470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16. </a:t>
            </a:r>
            <a:r>
              <a:rPr lang="en-US" altLang="ko-KR" sz="1100" dirty="0" err="1"/>
              <a:t>TransRppg</a:t>
            </a:r>
            <a:endParaRPr lang="en-US" altLang="ko-KR" sz="1100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5629E8F-2A66-0C6F-79C5-BE8D3F6A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85" y="2167222"/>
            <a:ext cx="5350095" cy="193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6074BE-9CA2-98B5-8BDC-8091BD34AC54}"/>
              </a:ext>
            </a:extLst>
          </p:cNvPr>
          <p:cNvSpPr txBox="1"/>
          <p:nvPr/>
        </p:nvSpPr>
        <p:spPr>
          <a:xfrm>
            <a:off x="6523688" y="4295735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17. </a:t>
            </a:r>
            <a:r>
              <a:rPr lang="en-US" altLang="ko-KR" sz="1100" dirty="0" err="1"/>
              <a:t>TransRppg</a:t>
            </a:r>
            <a:r>
              <a:rPr lang="en-US" altLang="ko-KR" sz="1100" dirty="0"/>
              <a:t> result</a:t>
            </a:r>
          </a:p>
        </p:txBody>
      </p:sp>
    </p:spTree>
    <p:extLst>
      <p:ext uri="{BB962C8B-B14F-4D97-AF65-F5344CB8AC3E}">
        <p14:creationId xmlns:p14="http://schemas.microsoft.com/office/powerpoint/2010/main" val="2692827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 연구의 한계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6572-297F-A148-886A-5CB8D9BDA0D8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 err="1"/>
              <a:t>McDuffs</a:t>
            </a:r>
            <a:r>
              <a:rPr lang="en-US" altLang="ko-KR" sz="1600" dirty="0"/>
              <a:t> Approach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DeepPhys</a:t>
            </a:r>
            <a:r>
              <a:rPr lang="en-US" altLang="ko-KR" sz="1400" baseline="30000" dirty="0"/>
              <a:t>3)</a:t>
            </a:r>
            <a:r>
              <a:rPr lang="en-US" altLang="ko-KR" sz="1400" dirty="0"/>
              <a:t> : Dyschromatic Reflection Model(DRM)</a:t>
            </a:r>
            <a:r>
              <a:rPr lang="ko-KR" altLang="en-US" sz="1400" dirty="0"/>
              <a:t>을 이용한 전처리 기법 제안 </a:t>
            </a:r>
            <a:r>
              <a:rPr lang="en-US" altLang="ko-KR" sz="1400" dirty="0"/>
              <a:t>(</a:t>
            </a:r>
            <a:r>
              <a:rPr lang="ko-KR" altLang="en-US" sz="1400" dirty="0"/>
              <a:t>빛을 고려한 모델</a:t>
            </a:r>
            <a:r>
              <a:rPr lang="en-US" altLang="ko-KR" sz="1400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High order</a:t>
            </a:r>
            <a:r>
              <a:rPr lang="en-US" altLang="ko-KR" sz="1400" baseline="30000" dirty="0"/>
              <a:t>4)</a:t>
            </a:r>
            <a:r>
              <a:rPr lang="en-US" altLang="ko-KR" sz="1400" dirty="0"/>
              <a:t> : LVET</a:t>
            </a:r>
            <a:r>
              <a:rPr lang="ko-KR" altLang="en-US" sz="1400" dirty="0"/>
              <a:t>의 특성 </a:t>
            </a:r>
            <a:r>
              <a:rPr lang="en-US" altLang="ko-KR" sz="1400" dirty="0"/>
              <a:t>+ DRM</a:t>
            </a:r>
            <a:r>
              <a:rPr lang="ko-KR" altLang="en-US" sz="1400" dirty="0"/>
              <a:t>을 이용한 변곡점 학습 방안을 제안 </a:t>
            </a:r>
            <a:r>
              <a:rPr lang="en-US" altLang="ko-KR" sz="1400" dirty="0"/>
              <a:t>(</a:t>
            </a:r>
            <a:r>
              <a:rPr lang="ko-KR" altLang="en-US" sz="1400" dirty="0"/>
              <a:t>심장박동의 주기를 고려한 모델</a:t>
            </a:r>
            <a:r>
              <a:rPr lang="en-US" altLang="ko-KR" sz="1400" dirty="0"/>
              <a:t>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차분 영상을 이용하여 공간 변화의 연속성을 학습하지 않음</a:t>
            </a:r>
            <a:endParaRPr lang="en-US" altLang="ko-KR" sz="1400" b="1" dirty="0"/>
          </a:p>
          <a:p>
            <a:pPr lvl="1">
              <a:lnSpc>
                <a:spcPct val="110000"/>
              </a:lnSpc>
            </a:pPr>
            <a:r>
              <a:rPr lang="en-US" altLang="ko-KR" sz="1600" dirty="0" err="1"/>
              <a:t>Zithong</a:t>
            </a:r>
            <a:r>
              <a:rPr lang="en-US" altLang="ko-KR" sz="1600" dirty="0"/>
              <a:t> Yu Approach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PhysNet</a:t>
            </a:r>
            <a:r>
              <a:rPr lang="en-US" altLang="ko-KR" sz="1400" baseline="30000" dirty="0"/>
              <a:t>5)</a:t>
            </a:r>
            <a:r>
              <a:rPr lang="en-US" altLang="ko-KR" sz="1400" dirty="0"/>
              <a:t> : 3D Convolution</a:t>
            </a:r>
            <a:r>
              <a:rPr lang="ko-KR" altLang="en-US" sz="1400" dirty="0"/>
              <a:t>을 이용하여 </a:t>
            </a:r>
            <a:r>
              <a:rPr lang="ko-KR" altLang="en-US" sz="1400" dirty="0" err="1"/>
              <a:t>시공간적인</a:t>
            </a:r>
            <a:r>
              <a:rPr lang="ko-KR" altLang="en-US" sz="1400" dirty="0"/>
              <a:t> 특징을 학습하는 방법 제안</a:t>
            </a:r>
            <a:r>
              <a:rPr lang="en-US" altLang="ko-KR" sz="1400" dirty="0"/>
              <a:t>(Deep Learning Module</a:t>
            </a:r>
            <a:r>
              <a:rPr lang="ko-KR" altLang="en-US" sz="1400" dirty="0"/>
              <a:t>로써 접근</a:t>
            </a:r>
            <a:r>
              <a:rPr lang="en-US" altLang="ko-KR" sz="1400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PhysFormer</a:t>
            </a:r>
            <a:r>
              <a:rPr lang="en-US" altLang="ko-KR" sz="1400" baseline="30000" dirty="0"/>
              <a:t>6)</a:t>
            </a:r>
            <a:r>
              <a:rPr lang="en-US" altLang="ko-KR" sz="1400" dirty="0"/>
              <a:t> : Tube based Vision Transformer</a:t>
            </a:r>
            <a:r>
              <a:rPr lang="ko-KR" altLang="en-US" sz="1400" dirty="0"/>
              <a:t>방법 제안</a:t>
            </a:r>
            <a:r>
              <a:rPr lang="en-US" altLang="ko-KR" sz="1400" dirty="0"/>
              <a:t>(ViT</a:t>
            </a:r>
            <a:r>
              <a:rPr lang="ko-KR" altLang="en-US" sz="1400" dirty="0"/>
              <a:t>를 사용하는 방법 제안</a:t>
            </a:r>
            <a:r>
              <a:rPr lang="en-US" altLang="ko-KR" sz="1400" dirty="0"/>
              <a:t>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생체신호의 특징을 고려하지 않음</a:t>
            </a:r>
            <a:endParaRPr lang="en-US" altLang="ko-KR" sz="1400" b="1" dirty="0"/>
          </a:p>
          <a:p>
            <a:pPr lvl="1">
              <a:lnSpc>
                <a:spcPct val="110000"/>
              </a:lnSpc>
            </a:pPr>
            <a:r>
              <a:rPr lang="en-US" altLang="ko-KR" sz="1800" dirty="0" err="1"/>
              <a:t>STMap</a:t>
            </a:r>
            <a:r>
              <a:rPr lang="en-US" altLang="ko-KR" sz="1800" dirty="0"/>
              <a:t> Approach</a:t>
            </a:r>
          </a:p>
          <a:p>
            <a:pPr lvl="2">
              <a:lnSpc>
                <a:spcPct val="110000"/>
              </a:lnSpc>
            </a:pPr>
            <a:r>
              <a:rPr lang="en-US" altLang="ko-KR" sz="1400" dirty="0"/>
              <a:t>RhythmNet</a:t>
            </a:r>
            <a:r>
              <a:rPr lang="en-US" altLang="ko-KR" sz="1400" baseline="30000" dirty="0"/>
              <a:t>7)</a:t>
            </a:r>
            <a:r>
              <a:rPr lang="en-US" altLang="ko-KR" sz="1400" dirty="0"/>
              <a:t> : STMAP</a:t>
            </a:r>
            <a:r>
              <a:rPr lang="ko-KR" altLang="en-US" sz="1400" dirty="0"/>
              <a:t>을 이용한 방법 제안</a:t>
            </a:r>
            <a:r>
              <a:rPr lang="en-US" altLang="ko-KR" sz="1400" dirty="0"/>
              <a:t>(</a:t>
            </a:r>
            <a:r>
              <a:rPr lang="ko-KR" altLang="en-US" sz="1400" dirty="0"/>
              <a:t>전처리 기법 제안</a:t>
            </a:r>
            <a:r>
              <a:rPr lang="en-US" altLang="ko-KR" sz="1400" dirty="0"/>
              <a:t>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얼굴의 특징을 학습하지 않음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전처리를 필요로 함</a:t>
            </a:r>
            <a:endParaRPr lang="en-US" altLang="ko-KR" sz="1400" b="1" dirty="0"/>
          </a:p>
          <a:p>
            <a:pPr lvl="2"/>
            <a:endParaRPr lang="ko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89924-F3AC-FCC3-50A1-3D350196F7BE}"/>
              </a:ext>
            </a:extLst>
          </p:cNvPr>
          <p:cNvSpPr txBox="1"/>
          <p:nvPr/>
        </p:nvSpPr>
        <p:spPr>
          <a:xfrm>
            <a:off x="838200" y="5327937"/>
            <a:ext cx="927850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DeepPhys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Video-Based Physiological Measurement Using Convolutional Attention Networks https://arxiv.org/abs/1805.07888</a:t>
            </a:r>
          </a:p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Learning Higher-Order Dynamics in Video-Based Cardiac Measurement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https://arxiv.org/pdf/2110.03690.pdf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Remote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Photoplethysmograph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Signal Measurement from Facial Videos Using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Spatio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-Temporal Networks :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https://arxiv.org/abs/1905.02419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PhysFormer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Facial Video-based Physiological Measurement with Temporal Difference Transformer :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https://arxiv.org/abs/2111.12082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RhythmNet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End-to-end Heart Rate Estimation from Face via Spatial-temporal Representation :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https://arxiv.org/abs/1910.11515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98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D8CE-F557-C776-6909-C131C4C9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트렌드</a:t>
            </a:r>
            <a:endParaRPr lang="en-KR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0021BD3-343B-C4BE-8322-DC620E2E5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900449"/>
            <a:ext cx="5927344" cy="18712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040C5-807C-E7E4-644B-14491364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0A659-E0E7-73FC-55EF-B1C52BF6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8EC76-FD93-5EAA-AC38-8AB8A69D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BCBD8CB-3D58-2ECB-499F-A30D216D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4042141"/>
            <a:ext cx="6553200" cy="193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7D8974-408E-0721-F6FE-42E78F2272FB}"/>
              </a:ext>
            </a:extLst>
          </p:cNvPr>
          <p:cNvSpPr txBox="1"/>
          <p:nvPr/>
        </p:nvSpPr>
        <p:spPr>
          <a:xfrm>
            <a:off x="502920" y="1481328"/>
            <a:ext cx="1092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BigSmall</a:t>
            </a:r>
            <a:r>
              <a:rPr lang="en-US" dirty="0"/>
              <a:t>: Efficient Multi-Task Learning for Disparate Spatial and Temporal Physiological Measurements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947A3-C3E0-C1F4-3569-9DAF88BBAC29}"/>
              </a:ext>
            </a:extLst>
          </p:cNvPr>
          <p:cNvSpPr txBox="1"/>
          <p:nvPr/>
        </p:nvSpPr>
        <p:spPr>
          <a:xfrm>
            <a:off x="430745" y="3734173"/>
            <a:ext cx="1176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PhysFormer</a:t>
            </a:r>
            <a:r>
              <a:rPr lang="en-US" dirty="0"/>
              <a:t>++: Facial Video-Based Physiological Measurement with </a:t>
            </a:r>
            <a:r>
              <a:rPr lang="en-US" dirty="0" err="1"/>
              <a:t>SlowFast</a:t>
            </a:r>
            <a:r>
              <a:rPr lang="en-US" dirty="0"/>
              <a:t> Temporal Difference Transformer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8386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방법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APNET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636F-D2DE-E841-9B6B-6A77031B7AD5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644"/>
            <a:ext cx="10515600" cy="435133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1200" dirty="0"/>
              <a:t>* </a:t>
            </a:r>
            <a:r>
              <a:rPr lang="ko-KR" altLang="en-US" sz="1200" dirty="0"/>
              <a:t>딥러닝 기반 </a:t>
            </a:r>
            <a:r>
              <a:rPr lang="en-US" altLang="ko-KR" sz="1200" dirty="0" err="1"/>
              <a:t>rPPG</a:t>
            </a:r>
            <a:r>
              <a:rPr lang="en-US" altLang="ko-KR" sz="1200" dirty="0"/>
              <a:t> </a:t>
            </a:r>
            <a:r>
              <a:rPr lang="ko-KR" altLang="en-US" sz="1200" dirty="0"/>
              <a:t>모델 사용을 위한 경량 모델 연구</a:t>
            </a:r>
            <a:endParaRPr lang="en-US" altLang="ko-KR" sz="1200" dirty="0"/>
          </a:p>
          <a:p>
            <a:pPr>
              <a:lnSpc>
                <a:spcPct val="110000"/>
              </a:lnSpc>
            </a:pPr>
            <a:r>
              <a:rPr lang="en-US" altLang="ko-KR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altLang="ko-KR" sz="1600" dirty="0" err="1"/>
              <a:t>McDuffs</a:t>
            </a:r>
            <a:r>
              <a:rPr lang="en-US" altLang="ko-KR" sz="1600" dirty="0"/>
              <a:t> Approach</a:t>
            </a:r>
            <a:endParaRPr lang="en-US" altLang="ko-KR" sz="1400" dirty="0"/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차분 영상을 이용하여 공간 변화의 연속성을 학습하지 않음</a:t>
            </a:r>
            <a:endParaRPr lang="en-US" altLang="ko-KR" sz="1400" b="1" dirty="0"/>
          </a:p>
          <a:p>
            <a:pPr lvl="1">
              <a:lnSpc>
                <a:spcPct val="110000"/>
              </a:lnSpc>
            </a:pPr>
            <a:r>
              <a:rPr lang="en-US" altLang="ko-KR" sz="1600" dirty="0" err="1"/>
              <a:t>Zithong</a:t>
            </a:r>
            <a:r>
              <a:rPr lang="en-US" altLang="ko-KR" sz="1600" dirty="0"/>
              <a:t> Yu Approach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생체신호의 특징을 고려하지 않음</a:t>
            </a:r>
            <a:endParaRPr lang="en-US" altLang="ko-KR" sz="1400" b="1" dirty="0"/>
          </a:p>
          <a:p>
            <a:pPr lvl="1">
              <a:lnSpc>
                <a:spcPct val="110000"/>
              </a:lnSpc>
            </a:pPr>
            <a:r>
              <a:rPr lang="en-US" altLang="ko-KR" sz="1800" dirty="0" err="1"/>
              <a:t>STMap</a:t>
            </a:r>
            <a:r>
              <a:rPr lang="en-US" altLang="ko-KR" sz="1800" dirty="0"/>
              <a:t> Approach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sz="1400" b="1" dirty="0"/>
              <a:t>=&gt; </a:t>
            </a:r>
            <a:r>
              <a:rPr lang="ko-KR" altLang="en-US" sz="1400" b="1" dirty="0"/>
              <a:t>얼굴의 특징을 학습하지 않음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전처리를 필요로 함</a:t>
            </a:r>
            <a:endParaRPr lang="en-US" altLang="ko-KR" sz="1400" b="1" dirty="0"/>
          </a:p>
          <a:p>
            <a:pPr marL="914400" lvl="2" indent="0">
              <a:lnSpc>
                <a:spcPct val="110000"/>
              </a:lnSpc>
              <a:buNone/>
            </a:pPr>
            <a:endParaRPr lang="en-US" altLang="ko-KR" sz="1400" b="1" dirty="0"/>
          </a:p>
          <a:p>
            <a:pPr marL="914400" lvl="2" indent="0">
              <a:lnSpc>
                <a:spcPct val="110000"/>
              </a:lnSpc>
              <a:buNone/>
            </a:pPr>
            <a:endParaRPr lang="en-US" altLang="ko-KR" sz="1400" b="1" dirty="0"/>
          </a:p>
          <a:p>
            <a:r>
              <a:rPr lang="ko-KR" altLang="en-US" sz="1600" dirty="0"/>
              <a:t>공간변화의 연속성</a:t>
            </a:r>
            <a:r>
              <a:rPr lang="en-US" altLang="ko-KR" sz="1600" dirty="0"/>
              <a:t>, </a:t>
            </a:r>
            <a:r>
              <a:rPr lang="ko-KR" altLang="en-US" sz="1600" dirty="0"/>
              <a:t>생체신호의 특징</a:t>
            </a:r>
            <a:r>
              <a:rPr lang="en-US" altLang="ko-KR" sz="1600" dirty="0"/>
              <a:t>, </a:t>
            </a:r>
            <a:r>
              <a:rPr lang="ko-KR" altLang="en-US" sz="1600" dirty="0"/>
              <a:t>얼굴 특징을 고려하며 전처리를 필요로 하지 않는 </a:t>
            </a:r>
            <a:r>
              <a:rPr lang="en-US" altLang="ko-KR" sz="1600" dirty="0"/>
              <a:t>E2E </a:t>
            </a:r>
            <a:r>
              <a:rPr lang="ko-KR" altLang="en-US" sz="1600" dirty="0"/>
              <a:t>모델 제안</a:t>
            </a:r>
          </a:p>
        </p:txBody>
      </p:sp>
    </p:spTree>
    <p:extLst>
      <p:ext uri="{BB962C8B-B14F-4D97-AF65-F5344CB8AC3E}">
        <p14:creationId xmlns:p14="http://schemas.microsoft.com/office/powerpoint/2010/main" val="233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PPG(Remote Photoplethysmography)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92E60-7763-A04C-ABA7-BAFE909AFD56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B4655-F7D0-95A9-C3F5-616708DBB6FE}"/>
              </a:ext>
            </a:extLst>
          </p:cNvPr>
          <p:cNvSpPr txBox="1"/>
          <p:nvPr/>
        </p:nvSpPr>
        <p:spPr>
          <a:xfrm>
            <a:off x="838200" y="6046158"/>
            <a:ext cx="45480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환경에서 안면 영상을 이용한 실시간 생체징후 측정 시스템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79342D-FCB4-7088-C7CE-1F8473862F66}"/>
              </a:ext>
            </a:extLst>
          </p:cNvPr>
          <p:cNvGrpSpPr/>
          <p:nvPr/>
        </p:nvGrpSpPr>
        <p:grpSpPr>
          <a:xfrm>
            <a:off x="429070" y="3697858"/>
            <a:ext cx="7053975" cy="1979453"/>
            <a:chOff x="1717798" y="1402551"/>
            <a:chExt cx="7330816" cy="21336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CD9D61-CE1D-AEAF-6195-85207622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944" y="1554544"/>
              <a:ext cx="3363057" cy="172763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1FD2EB1-A823-7020-E8D4-66E562C0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3771" y="1402551"/>
              <a:ext cx="3087220" cy="18205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840293-6F96-5998-A323-B14961F42EC6}"/>
                </a:ext>
              </a:extLst>
            </p:cNvPr>
            <p:cNvSpPr txBox="1"/>
            <p:nvPr/>
          </p:nvSpPr>
          <p:spPr>
            <a:xfrm>
              <a:off x="1717798" y="3254251"/>
              <a:ext cx="4421884" cy="281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/>
              <a:r>
                <a:rPr lang="en-US" altLang="ko-KR" sz="1100" dirty="0"/>
                <a:t>Fig 2. </a:t>
              </a:r>
              <a:r>
                <a:rPr lang="ko-KR" altLang="en-US" sz="1100" dirty="0"/>
                <a:t>투과형 및 반사형 </a:t>
              </a:r>
              <a:r>
                <a:rPr lang="en-US" altLang="ko-KR" sz="1100" dirty="0"/>
                <a:t>Oximeter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1A8DCA-CC23-6D97-A938-66241F0A3C94}"/>
                </a:ext>
              </a:extLst>
            </p:cNvPr>
            <p:cNvSpPr txBox="1"/>
            <p:nvPr/>
          </p:nvSpPr>
          <p:spPr>
            <a:xfrm>
              <a:off x="5376206" y="3223102"/>
              <a:ext cx="3672408" cy="281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/>
              <a:r>
                <a:rPr lang="en-US" altLang="ko-KR" sz="1100" dirty="0"/>
                <a:t>Fig 3. </a:t>
              </a:r>
              <a:r>
                <a:rPr lang="ko-KR" altLang="en-US" sz="1100" dirty="0"/>
                <a:t>피부 반사 모델</a:t>
              </a:r>
              <a:endParaRPr lang="en-US" altLang="ko-KR" sz="1100" dirty="0"/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dirty="0"/>
              <a:t>혈류의 성분</a:t>
            </a:r>
            <a:endParaRPr lang="en-US" altLang="ko-KR" sz="2000" dirty="0"/>
          </a:p>
          <a:p>
            <a:pPr lvl="1"/>
            <a:r>
              <a:rPr lang="en-US" altLang="ko-KR" sz="1600" dirty="0" err="1"/>
              <a:t>oxyHb</a:t>
            </a:r>
            <a:r>
              <a:rPr lang="en-US" altLang="ko-KR" sz="1600" dirty="0"/>
              <a:t>, 45~70%</a:t>
            </a:r>
          </a:p>
          <a:p>
            <a:pPr lvl="1"/>
            <a:r>
              <a:rPr lang="en-US" altLang="ko-KR" sz="1600" dirty="0" err="1"/>
              <a:t>deoxyHb</a:t>
            </a:r>
            <a:r>
              <a:rPr lang="en-US" altLang="ko-KR" sz="1600" dirty="0"/>
              <a:t>, 0%~5%(</a:t>
            </a:r>
            <a:r>
              <a:rPr lang="ko-KR" altLang="en-US" sz="1600" dirty="0"/>
              <a:t>동맥</a:t>
            </a:r>
            <a:r>
              <a:rPr lang="en-US" altLang="ko-KR" sz="1600" dirty="0"/>
              <a:t>) 15%~40%(</a:t>
            </a:r>
            <a:r>
              <a:rPr lang="ko-KR" altLang="en-US" sz="1600" dirty="0"/>
              <a:t>정맥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 err="1"/>
              <a:t>MetHb</a:t>
            </a:r>
            <a:r>
              <a:rPr lang="en-US" altLang="ko-KR" sz="1600" dirty="0"/>
              <a:t>, 0% ~ 1.5%</a:t>
            </a:r>
          </a:p>
          <a:p>
            <a:pPr lvl="1"/>
            <a:r>
              <a:rPr lang="en-US" altLang="ko-KR" sz="1600" dirty="0" err="1"/>
              <a:t>COHb</a:t>
            </a:r>
            <a:r>
              <a:rPr lang="en-US" altLang="ko-KR" sz="1600" dirty="0"/>
              <a:t> 0~2.5%(</a:t>
            </a:r>
            <a:r>
              <a:rPr lang="ko-KR" altLang="en-US" sz="1600" dirty="0"/>
              <a:t>비흡연자</a:t>
            </a:r>
            <a:r>
              <a:rPr lang="en-US" altLang="ko-KR" sz="1600" dirty="0"/>
              <a:t>) 1.5%~10%(</a:t>
            </a:r>
            <a:r>
              <a:rPr lang="ko-KR" altLang="en-US" sz="1600" dirty="0"/>
              <a:t>흡연자</a:t>
            </a:r>
            <a:r>
              <a:rPr lang="en-US" altLang="ko-KR" sz="1600" dirty="0"/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8E8990-0840-AA92-0B6B-6CFEEFC2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92" y="3604679"/>
            <a:ext cx="4622962" cy="1782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195D89-78FA-DA93-AE84-A449DF9EED7B}"/>
              </a:ext>
            </a:extLst>
          </p:cNvPr>
          <p:cNvSpPr txBox="1"/>
          <p:nvPr/>
        </p:nvSpPr>
        <p:spPr>
          <a:xfrm>
            <a:off x="7230692" y="5415701"/>
            <a:ext cx="51958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4. </a:t>
            </a:r>
            <a:r>
              <a:rPr lang="ko-KR" altLang="en-US" sz="1100" dirty="0"/>
              <a:t>빛의 파장에 따른 빛 </a:t>
            </a:r>
            <a:r>
              <a:rPr lang="ko-KR" altLang="en-US" sz="1100" dirty="0" err="1"/>
              <a:t>흡수량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63830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93;p51">
            <a:extLst>
              <a:ext uri="{FF2B5EF4-FFF2-40B4-BE49-F238E27FC236}">
                <a16:creationId xmlns:a16="http://schemas.microsoft.com/office/drawing/2014/main" id="{86B0F8BD-0EDE-3549-17BB-96284C682064}"/>
              </a:ext>
            </a:extLst>
          </p:cNvPr>
          <p:cNvSpPr/>
          <p:nvPr/>
        </p:nvSpPr>
        <p:spPr>
          <a:xfrm rot="16200000">
            <a:off x="3867234" y="2630386"/>
            <a:ext cx="1392711" cy="4106810"/>
          </a:xfrm>
          <a:prstGeom prst="rect">
            <a:avLst/>
          </a:prstGeom>
          <a:solidFill>
            <a:srgbClr val="DEEBF8">
              <a:alpha val="56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algn="ctr"/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93;p51">
            <a:extLst>
              <a:ext uri="{FF2B5EF4-FFF2-40B4-BE49-F238E27FC236}">
                <a16:creationId xmlns:a16="http://schemas.microsoft.com/office/drawing/2014/main" id="{CB04C39C-8809-1964-AC6E-1AE8286F39AF}"/>
              </a:ext>
            </a:extLst>
          </p:cNvPr>
          <p:cNvSpPr/>
          <p:nvPr/>
        </p:nvSpPr>
        <p:spPr>
          <a:xfrm rot="16200000">
            <a:off x="2422940" y="1311675"/>
            <a:ext cx="2143583" cy="1582000"/>
          </a:xfrm>
          <a:prstGeom prst="rect">
            <a:avLst/>
          </a:prstGeom>
          <a:solidFill>
            <a:srgbClr val="DEEBF8">
              <a:alpha val="56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algn="ctr"/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20" y="-7653"/>
            <a:ext cx="10515600" cy="1325563"/>
          </a:xfrm>
        </p:spPr>
        <p:txBody>
          <a:bodyPr/>
          <a:lstStyle/>
          <a:p>
            <a:r>
              <a:rPr lang="ko-KR" altLang="en-US" dirty="0"/>
              <a:t>제안방법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F0C8-CC72-9640-95FC-9DAE3E09972C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40</a:t>
            </a:fld>
            <a:r>
              <a:rPr lang="ko-KR" altLang="en-US" dirty="0"/>
              <a:t> </a:t>
            </a:r>
          </a:p>
        </p:txBody>
      </p:sp>
      <p:cxnSp>
        <p:nvCxnSpPr>
          <p:cNvPr id="33" name="Google Shape;187;p51">
            <a:extLst>
              <a:ext uri="{FF2B5EF4-FFF2-40B4-BE49-F238E27FC236}">
                <a16:creationId xmlns:a16="http://schemas.microsoft.com/office/drawing/2014/main" id="{565B36B0-1BB7-F28A-2242-8E8972B7B2E7}"/>
              </a:ext>
            </a:extLst>
          </p:cNvPr>
          <p:cNvCxnSpPr>
            <a:cxnSpLocks/>
          </p:cNvCxnSpPr>
          <p:nvPr/>
        </p:nvCxnSpPr>
        <p:spPr>
          <a:xfrm flipV="1">
            <a:off x="1001050" y="1527211"/>
            <a:ext cx="898324" cy="57781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88;p51">
            <a:extLst>
              <a:ext uri="{FF2B5EF4-FFF2-40B4-BE49-F238E27FC236}">
                <a16:creationId xmlns:a16="http://schemas.microsoft.com/office/drawing/2014/main" id="{13A83785-B602-CB69-8139-DFE80C3EF173}"/>
              </a:ext>
            </a:extLst>
          </p:cNvPr>
          <p:cNvCxnSpPr>
            <a:cxnSpLocks/>
          </p:cNvCxnSpPr>
          <p:nvPr/>
        </p:nvCxnSpPr>
        <p:spPr>
          <a:xfrm>
            <a:off x="1001050" y="2105025"/>
            <a:ext cx="890110" cy="56364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189;p51">
            <a:extLst>
              <a:ext uri="{FF2B5EF4-FFF2-40B4-BE49-F238E27FC236}">
                <a16:creationId xmlns:a16="http://schemas.microsoft.com/office/drawing/2014/main" id="{AA803250-39C1-B9AE-D58D-78E9D2C6254C}"/>
              </a:ext>
            </a:extLst>
          </p:cNvPr>
          <p:cNvCxnSpPr>
            <a:cxnSpLocks/>
          </p:cNvCxnSpPr>
          <p:nvPr/>
        </p:nvCxnSpPr>
        <p:spPr>
          <a:xfrm>
            <a:off x="1001050" y="2105025"/>
            <a:ext cx="906003" cy="3678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86EF1C-B420-CDC5-DD44-CB80CFE2E5D4}"/>
              </a:ext>
            </a:extLst>
          </p:cNvPr>
          <p:cNvGrpSpPr/>
          <p:nvPr/>
        </p:nvGrpSpPr>
        <p:grpSpPr>
          <a:xfrm rot="5400000">
            <a:off x="1932984" y="2388536"/>
            <a:ext cx="539028" cy="529906"/>
            <a:chOff x="3585406" y="3170447"/>
            <a:chExt cx="832744" cy="810838"/>
          </a:xfrm>
        </p:grpSpPr>
        <p:sp>
          <p:nvSpPr>
            <p:cNvPr id="32" name="Google Shape;186;p51">
              <a:extLst>
                <a:ext uri="{FF2B5EF4-FFF2-40B4-BE49-F238E27FC236}">
                  <a16:creationId xmlns:a16="http://schemas.microsoft.com/office/drawing/2014/main" id="{2117F36B-89AC-199D-ECF7-8BB67C21645B}"/>
                </a:ext>
              </a:extLst>
            </p:cNvPr>
            <p:cNvSpPr/>
            <p:nvPr/>
          </p:nvSpPr>
          <p:spPr>
            <a:xfrm rot="16200000">
              <a:off x="3596925" y="3158928"/>
              <a:ext cx="809706" cy="832744"/>
            </a:xfrm>
            <a:prstGeom prst="cube">
              <a:avLst>
                <a:gd name="adj" fmla="val 25000"/>
              </a:avLst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90;p51">
              <a:extLst>
                <a:ext uri="{FF2B5EF4-FFF2-40B4-BE49-F238E27FC236}">
                  <a16:creationId xmlns:a16="http://schemas.microsoft.com/office/drawing/2014/main" id="{481B159B-54D3-6738-0F8A-5A6E6B97BC8D}"/>
                </a:ext>
              </a:extLst>
            </p:cNvPr>
            <p:cNvSpPr/>
            <p:nvPr/>
          </p:nvSpPr>
          <p:spPr>
            <a:xfrm rot="16200000">
              <a:off x="3729366" y="3297469"/>
              <a:ext cx="680618" cy="687014"/>
            </a:xfrm>
            <a:prstGeom prst="cube">
              <a:avLst>
                <a:gd name="adj" fmla="val 10407"/>
              </a:avLst>
            </a:prstGeom>
            <a:solidFill>
              <a:srgbClr val="FFFF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8A7EE2-97C9-6420-82CD-334F48FA2892}"/>
              </a:ext>
            </a:extLst>
          </p:cNvPr>
          <p:cNvGrpSpPr/>
          <p:nvPr/>
        </p:nvGrpSpPr>
        <p:grpSpPr>
          <a:xfrm rot="5400000">
            <a:off x="1944536" y="1785828"/>
            <a:ext cx="541459" cy="529906"/>
            <a:chOff x="3581651" y="2259160"/>
            <a:chExt cx="836499" cy="810839"/>
          </a:xfrm>
        </p:grpSpPr>
        <p:sp>
          <p:nvSpPr>
            <p:cNvPr id="31" name="Google Shape;185;p51">
              <a:extLst>
                <a:ext uri="{FF2B5EF4-FFF2-40B4-BE49-F238E27FC236}">
                  <a16:creationId xmlns:a16="http://schemas.microsoft.com/office/drawing/2014/main" id="{B1B65943-362A-8DEB-4C5A-8462719E3DE2}"/>
                </a:ext>
              </a:extLst>
            </p:cNvPr>
            <p:cNvSpPr/>
            <p:nvPr/>
          </p:nvSpPr>
          <p:spPr>
            <a:xfrm rot="16200000">
              <a:off x="3596925" y="2248774"/>
              <a:ext cx="809706" cy="832744"/>
            </a:xfrm>
            <a:prstGeom prst="cube">
              <a:avLst>
                <a:gd name="adj" fmla="val 25000"/>
              </a:avLst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91;p51">
              <a:extLst>
                <a:ext uri="{FF2B5EF4-FFF2-40B4-BE49-F238E27FC236}">
                  <a16:creationId xmlns:a16="http://schemas.microsoft.com/office/drawing/2014/main" id="{AA0FEE6D-75FE-8492-0857-A158B728FC5B}"/>
                </a:ext>
              </a:extLst>
            </p:cNvPr>
            <p:cNvSpPr/>
            <p:nvPr/>
          </p:nvSpPr>
          <p:spPr>
            <a:xfrm rot="16200000">
              <a:off x="3850651" y="1990160"/>
              <a:ext cx="294743" cy="832744"/>
            </a:xfrm>
            <a:prstGeom prst="cube">
              <a:avLst>
                <a:gd name="adj" fmla="val 68751"/>
              </a:avLst>
            </a:prstGeom>
            <a:solidFill>
              <a:srgbClr val="FFFF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167504-3915-0F1D-D405-8D2DE432F31C}"/>
              </a:ext>
            </a:extLst>
          </p:cNvPr>
          <p:cNvGrpSpPr/>
          <p:nvPr/>
        </p:nvGrpSpPr>
        <p:grpSpPr>
          <a:xfrm rot="5400000">
            <a:off x="1934611" y="1212278"/>
            <a:ext cx="539097" cy="529167"/>
            <a:chOff x="3567399" y="1393786"/>
            <a:chExt cx="832850" cy="809706"/>
          </a:xfrm>
        </p:grpSpPr>
        <p:sp>
          <p:nvSpPr>
            <p:cNvPr id="28" name="Google Shape;184;p51">
              <a:extLst>
                <a:ext uri="{FF2B5EF4-FFF2-40B4-BE49-F238E27FC236}">
                  <a16:creationId xmlns:a16="http://schemas.microsoft.com/office/drawing/2014/main" id="{6FF5856F-7AF2-D967-3F52-25F2283FF0A9}"/>
                </a:ext>
              </a:extLst>
            </p:cNvPr>
            <p:cNvSpPr/>
            <p:nvPr/>
          </p:nvSpPr>
          <p:spPr>
            <a:xfrm rot="16200000">
              <a:off x="3579024" y="1382267"/>
              <a:ext cx="809706" cy="832744"/>
            </a:xfrm>
            <a:prstGeom prst="cube">
              <a:avLst>
                <a:gd name="adj" fmla="val 25000"/>
              </a:avLst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92;p51">
              <a:extLst>
                <a:ext uri="{FF2B5EF4-FFF2-40B4-BE49-F238E27FC236}">
                  <a16:creationId xmlns:a16="http://schemas.microsoft.com/office/drawing/2014/main" id="{FD4AF819-DD94-4716-D809-EBE64ADDB143}"/>
                </a:ext>
              </a:extLst>
            </p:cNvPr>
            <p:cNvSpPr/>
            <p:nvPr/>
          </p:nvSpPr>
          <p:spPr>
            <a:xfrm rot="16200000">
              <a:off x="3318686" y="1642499"/>
              <a:ext cx="809706" cy="312279"/>
            </a:xfrm>
            <a:prstGeom prst="cube">
              <a:avLst>
                <a:gd name="adj" fmla="val 64681"/>
              </a:avLst>
            </a:prstGeom>
            <a:solidFill>
              <a:srgbClr val="FFFF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" name="Google Shape;195;p51">
            <a:extLst>
              <a:ext uri="{FF2B5EF4-FFF2-40B4-BE49-F238E27FC236}">
                <a16:creationId xmlns:a16="http://schemas.microsoft.com/office/drawing/2014/main" id="{9CBCEF84-FFFE-98FF-ADE4-52D40FA15808}"/>
              </a:ext>
            </a:extLst>
          </p:cNvPr>
          <p:cNvCxnSpPr/>
          <p:nvPr/>
        </p:nvCxnSpPr>
        <p:spPr>
          <a:xfrm>
            <a:off x="2512460" y="1482015"/>
            <a:ext cx="145581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198;p51">
            <a:extLst>
              <a:ext uri="{FF2B5EF4-FFF2-40B4-BE49-F238E27FC236}">
                <a16:creationId xmlns:a16="http://schemas.microsoft.com/office/drawing/2014/main" id="{0A70E8BC-8E08-1775-F031-40D945D422B5}"/>
              </a:ext>
            </a:extLst>
          </p:cNvPr>
          <p:cNvCxnSpPr/>
          <p:nvPr/>
        </p:nvCxnSpPr>
        <p:spPr>
          <a:xfrm>
            <a:off x="2512460" y="2098524"/>
            <a:ext cx="145581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01;p51">
            <a:extLst>
              <a:ext uri="{FF2B5EF4-FFF2-40B4-BE49-F238E27FC236}">
                <a16:creationId xmlns:a16="http://schemas.microsoft.com/office/drawing/2014/main" id="{8B07522C-442C-E858-1826-F192AD4E575C}"/>
              </a:ext>
            </a:extLst>
          </p:cNvPr>
          <p:cNvCxnSpPr/>
          <p:nvPr/>
        </p:nvCxnSpPr>
        <p:spPr>
          <a:xfrm>
            <a:off x="2512460" y="2666730"/>
            <a:ext cx="145581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3" name="Google Shape;272;p51">
            <a:extLst>
              <a:ext uri="{FF2B5EF4-FFF2-40B4-BE49-F238E27FC236}">
                <a16:creationId xmlns:a16="http://schemas.microsoft.com/office/drawing/2014/main" id="{0623125A-624B-C0E2-E002-697520602C64}"/>
              </a:ext>
            </a:extLst>
          </p:cNvPr>
          <p:cNvSpPr txBox="1"/>
          <p:nvPr/>
        </p:nvSpPr>
        <p:spPr>
          <a:xfrm rot="5400000">
            <a:off x="6473598" y="4504921"/>
            <a:ext cx="102961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BVP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277;p51">
            <a:extLst>
              <a:ext uri="{FF2B5EF4-FFF2-40B4-BE49-F238E27FC236}">
                <a16:creationId xmlns:a16="http://schemas.microsoft.com/office/drawing/2014/main" id="{25E8F529-ABAC-6B87-4738-BE081D0EF7BC}"/>
              </a:ext>
            </a:extLst>
          </p:cNvPr>
          <p:cNvSpPr txBox="1"/>
          <p:nvPr/>
        </p:nvSpPr>
        <p:spPr>
          <a:xfrm>
            <a:off x="517606" y="2402195"/>
            <a:ext cx="194989" cy="19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AD3E2A-8361-CB07-37CE-F9F3B50EA628}"/>
              </a:ext>
            </a:extLst>
          </p:cNvPr>
          <p:cNvGrpSpPr/>
          <p:nvPr/>
        </p:nvGrpSpPr>
        <p:grpSpPr>
          <a:xfrm rot="5400000">
            <a:off x="278926" y="1776018"/>
            <a:ext cx="671797" cy="806691"/>
            <a:chOff x="947737" y="2131419"/>
            <a:chExt cx="1037859" cy="1234362"/>
          </a:xfrm>
        </p:grpSpPr>
        <p:sp>
          <p:nvSpPr>
            <p:cNvPr id="23" name="Google Shape;183;p51">
              <a:extLst>
                <a:ext uri="{FF2B5EF4-FFF2-40B4-BE49-F238E27FC236}">
                  <a16:creationId xmlns:a16="http://schemas.microsoft.com/office/drawing/2014/main" id="{9953468E-81B3-7600-A853-71E856DB53D9}"/>
                </a:ext>
              </a:extLst>
            </p:cNvPr>
            <p:cNvSpPr/>
            <p:nvPr/>
          </p:nvSpPr>
          <p:spPr>
            <a:xfrm rot="16200000">
              <a:off x="959256" y="2231065"/>
              <a:ext cx="809706" cy="832744"/>
            </a:xfrm>
            <a:prstGeom prst="cube">
              <a:avLst>
                <a:gd name="adj" fmla="val 25000"/>
              </a:avLst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3;p51">
              <a:extLst>
                <a:ext uri="{FF2B5EF4-FFF2-40B4-BE49-F238E27FC236}">
                  <a16:creationId xmlns:a16="http://schemas.microsoft.com/office/drawing/2014/main" id="{57F429F7-261C-382F-370A-8E3F1BB722A4}"/>
                </a:ext>
              </a:extLst>
            </p:cNvPr>
            <p:cNvSpPr/>
            <p:nvPr/>
          </p:nvSpPr>
          <p:spPr>
            <a:xfrm rot="16200000">
              <a:off x="1407445" y="2816859"/>
              <a:ext cx="79757" cy="61086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4;p51">
              <a:extLst>
                <a:ext uri="{FF2B5EF4-FFF2-40B4-BE49-F238E27FC236}">
                  <a16:creationId xmlns:a16="http://schemas.microsoft.com/office/drawing/2014/main" id="{5A91C81D-4F85-E667-232B-F2F7C7A760B6}"/>
                </a:ext>
              </a:extLst>
            </p:cNvPr>
            <p:cNvSpPr/>
            <p:nvPr/>
          </p:nvSpPr>
          <p:spPr>
            <a:xfrm rot="10800000">
              <a:off x="1797347" y="2429742"/>
              <a:ext cx="66350" cy="624595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5;p51">
              <a:extLst>
                <a:ext uri="{FF2B5EF4-FFF2-40B4-BE49-F238E27FC236}">
                  <a16:creationId xmlns:a16="http://schemas.microsoft.com/office/drawing/2014/main" id="{592F89EB-AF48-3D86-1140-64D4EA662405}"/>
                </a:ext>
              </a:extLst>
            </p:cNvPr>
            <p:cNvSpPr/>
            <p:nvPr/>
          </p:nvSpPr>
          <p:spPr>
            <a:xfrm rot="8092130">
              <a:off x="1699955" y="2159874"/>
              <a:ext cx="43372" cy="28511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6;p51">
              <a:extLst>
                <a:ext uri="{FF2B5EF4-FFF2-40B4-BE49-F238E27FC236}">
                  <a16:creationId xmlns:a16="http://schemas.microsoft.com/office/drawing/2014/main" id="{9CB47C74-2807-2434-4771-917273AC9D87}"/>
                </a:ext>
              </a:extLst>
            </p:cNvPr>
            <p:cNvSpPr txBox="1"/>
            <p:nvPr/>
          </p:nvSpPr>
          <p:spPr>
            <a:xfrm rot="16200000">
              <a:off x="1287868" y="3076933"/>
              <a:ext cx="269469" cy="308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8;p51">
              <a:extLst>
                <a:ext uri="{FF2B5EF4-FFF2-40B4-BE49-F238E27FC236}">
                  <a16:creationId xmlns:a16="http://schemas.microsoft.com/office/drawing/2014/main" id="{1EC69081-46FE-E59D-5BB4-5F41B588C7F3}"/>
                </a:ext>
              </a:extLst>
            </p:cNvPr>
            <p:cNvSpPr txBox="1"/>
            <p:nvPr/>
          </p:nvSpPr>
          <p:spPr>
            <a:xfrm rot="16200000">
              <a:off x="1720318" y="2088469"/>
              <a:ext cx="222328" cy="308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AF0CB6-573B-88C3-6BD0-6DD6C5BA94EA}"/>
              </a:ext>
            </a:extLst>
          </p:cNvPr>
          <p:cNvSpPr txBox="1"/>
          <p:nvPr/>
        </p:nvSpPr>
        <p:spPr>
          <a:xfrm>
            <a:off x="1513000" y="2434121"/>
            <a:ext cx="266303" cy="239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endParaRPr lang="ko-KR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59A650A-76D6-BB76-D397-08032DADCC66}"/>
              </a:ext>
            </a:extLst>
          </p:cNvPr>
          <p:cNvSpPr txBox="1"/>
          <p:nvPr/>
        </p:nvSpPr>
        <p:spPr>
          <a:xfrm>
            <a:off x="1513000" y="1849950"/>
            <a:ext cx="236969" cy="239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8AEE50-6480-1256-0614-A06E6666EEDD}"/>
              </a:ext>
            </a:extLst>
          </p:cNvPr>
          <p:cNvSpPr txBox="1"/>
          <p:nvPr/>
        </p:nvSpPr>
        <p:spPr>
          <a:xfrm>
            <a:off x="1513000" y="1265779"/>
            <a:ext cx="272588" cy="239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ko-KR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Google Shape;224;p51">
            <a:extLst>
              <a:ext uri="{FF2B5EF4-FFF2-40B4-BE49-F238E27FC236}">
                <a16:creationId xmlns:a16="http://schemas.microsoft.com/office/drawing/2014/main" id="{038FC46F-A373-4BAE-8101-55537E8553F7}"/>
              </a:ext>
            </a:extLst>
          </p:cNvPr>
          <p:cNvSpPr/>
          <p:nvPr/>
        </p:nvSpPr>
        <p:spPr>
          <a:xfrm>
            <a:off x="4500576" y="2392125"/>
            <a:ext cx="529167" cy="539028"/>
          </a:xfrm>
          <a:prstGeom prst="cube">
            <a:avLst>
              <a:gd name="adj" fmla="val 25000"/>
            </a:avLst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226;p51">
            <a:extLst>
              <a:ext uri="{FF2B5EF4-FFF2-40B4-BE49-F238E27FC236}">
                <a16:creationId xmlns:a16="http://schemas.microsoft.com/office/drawing/2014/main" id="{E2B2B5F3-3DFE-76D5-EACA-615394699EA9}"/>
              </a:ext>
            </a:extLst>
          </p:cNvPr>
          <p:cNvSpPr/>
          <p:nvPr/>
        </p:nvSpPr>
        <p:spPr>
          <a:xfrm>
            <a:off x="4613949" y="1881119"/>
            <a:ext cx="330730" cy="336894"/>
          </a:xfrm>
          <a:prstGeom prst="cube">
            <a:avLst>
              <a:gd name="adj" fmla="val 25000"/>
            </a:avLst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226;p51">
            <a:extLst>
              <a:ext uri="{FF2B5EF4-FFF2-40B4-BE49-F238E27FC236}">
                <a16:creationId xmlns:a16="http://schemas.microsoft.com/office/drawing/2014/main" id="{2EC21466-ADAC-FA6B-8CC9-C4C334DAB503}"/>
              </a:ext>
            </a:extLst>
          </p:cNvPr>
          <p:cNvSpPr/>
          <p:nvPr/>
        </p:nvSpPr>
        <p:spPr>
          <a:xfrm>
            <a:off x="4629020" y="1307007"/>
            <a:ext cx="330730" cy="336894"/>
          </a:xfrm>
          <a:prstGeom prst="cube">
            <a:avLst>
              <a:gd name="adj" fmla="val 25000"/>
            </a:avLst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95;p51">
            <a:extLst>
              <a:ext uri="{FF2B5EF4-FFF2-40B4-BE49-F238E27FC236}">
                <a16:creationId xmlns:a16="http://schemas.microsoft.com/office/drawing/2014/main" id="{844AD036-C852-7BEA-02FA-4DA35FED1CA9}"/>
              </a:ext>
            </a:extLst>
          </p:cNvPr>
          <p:cNvCxnSpPr/>
          <p:nvPr/>
        </p:nvCxnSpPr>
        <p:spPr>
          <a:xfrm>
            <a:off x="4320732" y="1482015"/>
            <a:ext cx="145581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" name="Google Shape;198;p51">
            <a:extLst>
              <a:ext uri="{FF2B5EF4-FFF2-40B4-BE49-F238E27FC236}">
                <a16:creationId xmlns:a16="http://schemas.microsoft.com/office/drawing/2014/main" id="{EDAF9618-3317-93AC-A9D4-0AAC9339FF16}"/>
              </a:ext>
            </a:extLst>
          </p:cNvPr>
          <p:cNvCxnSpPr/>
          <p:nvPr/>
        </p:nvCxnSpPr>
        <p:spPr>
          <a:xfrm>
            <a:off x="4320732" y="2098524"/>
            <a:ext cx="145581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201;p51">
            <a:extLst>
              <a:ext uri="{FF2B5EF4-FFF2-40B4-BE49-F238E27FC236}">
                <a16:creationId xmlns:a16="http://schemas.microsoft.com/office/drawing/2014/main" id="{736A6AFF-E57E-5F52-CB7E-833B95A27EEA}"/>
              </a:ext>
            </a:extLst>
          </p:cNvPr>
          <p:cNvCxnSpPr/>
          <p:nvPr/>
        </p:nvCxnSpPr>
        <p:spPr>
          <a:xfrm>
            <a:off x="4320732" y="2666730"/>
            <a:ext cx="145581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" name="Google Shape;193;p51">
            <a:extLst>
              <a:ext uri="{FF2B5EF4-FFF2-40B4-BE49-F238E27FC236}">
                <a16:creationId xmlns:a16="http://schemas.microsoft.com/office/drawing/2014/main" id="{F278F921-BD2F-A20B-9187-B6630D244B05}"/>
              </a:ext>
            </a:extLst>
          </p:cNvPr>
          <p:cNvSpPr/>
          <p:nvPr/>
        </p:nvSpPr>
        <p:spPr>
          <a:xfrm rot="16200000">
            <a:off x="361323" y="3868644"/>
            <a:ext cx="1690434" cy="1637907"/>
          </a:xfrm>
          <a:prstGeom prst="rect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algn="ctr"/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Feature Mixer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98;p51">
            <a:extLst>
              <a:ext uri="{FF2B5EF4-FFF2-40B4-BE49-F238E27FC236}">
                <a16:creationId xmlns:a16="http://schemas.microsoft.com/office/drawing/2014/main" id="{81DB21EC-4EF7-74F6-4D15-A4D25F4ED566}"/>
              </a:ext>
            </a:extLst>
          </p:cNvPr>
          <p:cNvCxnSpPr>
            <a:cxnSpLocks/>
          </p:cNvCxnSpPr>
          <p:nvPr/>
        </p:nvCxnSpPr>
        <p:spPr>
          <a:xfrm>
            <a:off x="6588587" y="4679560"/>
            <a:ext cx="167299" cy="8037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98;p51">
            <a:extLst>
              <a:ext uri="{FF2B5EF4-FFF2-40B4-BE49-F238E27FC236}">
                <a16:creationId xmlns:a16="http://schemas.microsoft.com/office/drawing/2014/main" id="{93E7C6B0-7717-6FBF-6D32-0BF9D13B28D8}"/>
              </a:ext>
            </a:extLst>
          </p:cNvPr>
          <p:cNvCxnSpPr>
            <a:cxnSpLocks/>
          </p:cNvCxnSpPr>
          <p:nvPr/>
        </p:nvCxnSpPr>
        <p:spPr>
          <a:xfrm>
            <a:off x="2140381" y="4711091"/>
            <a:ext cx="179166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66377AF-6FDE-96A8-5609-65CC76D203A3}"/>
              </a:ext>
            </a:extLst>
          </p:cNvPr>
          <p:cNvGrpSpPr/>
          <p:nvPr/>
        </p:nvGrpSpPr>
        <p:grpSpPr>
          <a:xfrm>
            <a:off x="2756211" y="1147698"/>
            <a:ext cx="1467227" cy="2026770"/>
            <a:chOff x="2482512" y="802464"/>
            <a:chExt cx="2362984" cy="2967394"/>
          </a:xfrm>
        </p:grpSpPr>
        <p:sp>
          <p:nvSpPr>
            <p:cNvPr id="46" name="Google Shape;193;p51">
              <a:extLst>
                <a:ext uri="{FF2B5EF4-FFF2-40B4-BE49-F238E27FC236}">
                  <a16:creationId xmlns:a16="http://schemas.microsoft.com/office/drawing/2014/main" id="{EF90D813-308A-F538-307A-8B4996F9B7A8}"/>
                </a:ext>
              </a:extLst>
            </p:cNvPr>
            <p:cNvSpPr/>
            <p:nvPr/>
          </p:nvSpPr>
          <p:spPr>
            <a:xfrm>
              <a:off x="2497504" y="802464"/>
              <a:ext cx="387833" cy="832845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Conv2d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202;p51">
              <a:extLst>
                <a:ext uri="{FF2B5EF4-FFF2-40B4-BE49-F238E27FC236}">
                  <a16:creationId xmlns:a16="http://schemas.microsoft.com/office/drawing/2014/main" id="{BB2B0EBE-ED5A-D593-5E93-C095250B5188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49" y="1272355"/>
              <a:ext cx="22276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D4B2D8D-1E9A-7AEA-ED2B-85F4E1B0937C}"/>
                </a:ext>
              </a:extLst>
            </p:cNvPr>
            <p:cNvGrpSpPr/>
            <p:nvPr/>
          </p:nvGrpSpPr>
          <p:grpSpPr>
            <a:xfrm rot="16200000">
              <a:off x="4041014" y="739239"/>
              <a:ext cx="538781" cy="1040557"/>
              <a:chOff x="7095391" y="9281879"/>
              <a:chExt cx="831520" cy="1257229"/>
            </a:xfrm>
          </p:grpSpPr>
          <p:sp>
            <p:nvSpPr>
              <p:cNvPr id="49" name="Google Shape;203;p51">
                <a:extLst>
                  <a:ext uri="{FF2B5EF4-FFF2-40B4-BE49-F238E27FC236}">
                    <a16:creationId xmlns:a16="http://schemas.microsoft.com/office/drawing/2014/main" id="{CBE4AFED-1D99-24FF-3167-94ADCCE70035}"/>
                  </a:ext>
                </a:extLst>
              </p:cNvPr>
              <p:cNvSpPr/>
              <p:nvPr/>
            </p:nvSpPr>
            <p:spPr>
              <a:xfrm rot="5400000">
                <a:off x="6882536" y="9494734"/>
                <a:ext cx="1257229" cy="831520"/>
              </a:xfrm>
              <a:prstGeom prst="rect">
                <a:avLst/>
              </a:prstGeom>
              <a:solidFill>
                <a:srgbClr val="DEEBF8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4;p51">
                <a:extLst>
                  <a:ext uri="{FF2B5EF4-FFF2-40B4-BE49-F238E27FC236}">
                    <a16:creationId xmlns:a16="http://schemas.microsoft.com/office/drawing/2014/main" id="{48FFE624-C1A6-ADC3-0022-4EC17B22EF63}"/>
                  </a:ext>
                </a:extLst>
              </p:cNvPr>
              <p:cNvSpPr/>
              <p:nvPr/>
            </p:nvSpPr>
            <p:spPr>
              <a:xfrm rot="5400000">
                <a:off x="7428419" y="8948852"/>
                <a:ext cx="165464" cy="831520"/>
              </a:xfrm>
              <a:prstGeom prst="rect">
                <a:avLst/>
              </a:prstGeom>
              <a:solidFill>
                <a:srgbClr val="FFFF00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" name="Google Shape;207;p51">
              <a:extLst>
                <a:ext uri="{FF2B5EF4-FFF2-40B4-BE49-F238E27FC236}">
                  <a16:creationId xmlns:a16="http://schemas.microsoft.com/office/drawing/2014/main" id="{4131C582-FD79-E948-CE8F-7B2F86AC88BF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49" y="2140491"/>
              <a:ext cx="22276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2" name="Google Shape;208;p51">
              <a:extLst>
                <a:ext uri="{FF2B5EF4-FFF2-40B4-BE49-F238E27FC236}">
                  <a16:creationId xmlns:a16="http://schemas.microsoft.com/office/drawing/2014/main" id="{4C850ACD-7132-FBB9-D9D8-9868D90CF147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49" y="3075718"/>
              <a:ext cx="222761" cy="0"/>
            </a:xfrm>
            <a:prstGeom prst="straightConnector1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3" name="Google Shape;281;p51">
              <a:extLst>
                <a:ext uri="{FF2B5EF4-FFF2-40B4-BE49-F238E27FC236}">
                  <a16:creationId xmlns:a16="http://schemas.microsoft.com/office/drawing/2014/main" id="{31E623F6-E62E-AB90-0773-66581E60B6C3}"/>
                </a:ext>
              </a:extLst>
            </p:cNvPr>
            <p:cNvSpPr/>
            <p:nvPr/>
          </p:nvSpPr>
          <p:spPr>
            <a:xfrm rot="16200000">
              <a:off x="4278010" y="1925096"/>
              <a:ext cx="83375" cy="103098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83;p51">
              <a:extLst>
                <a:ext uri="{FF2B5EF4-FFF2-40B4-BE49-F238E27FC236}">
                  <a16:creationId xmlns:a16="http://schemas.microsoft.com/office/drawing/2014/main" id="{2D5B0D4D-24CF-A4A2-8326-D3A793301D71}"/>
                </a:ext>
              </a:extLst>
            </p:cNvPr>
            <p:cNvSpPr/>
            <p:nvPr/>
          </p:nvSpPr>
          <p:spPr>
            <a:xfrm rot="16200000">
              <a:off x="4284413" y="1065591"/>
              <a:ext cx="52937" cy="1039037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84;p51">
              <a:extLst>
                <a:ext uri="{FF2B5EF4-FFF2-40B4-BE49-F238E27FC236}">
                  <a16:creationId xmlns:a16="http://schemas.microsoft.com/office/drawing/2014/main" id="{61DC5DC6-B77B-248B-A10B-BC2956BE35D9}"/>
                </a:ext>
              </a:extLst>
            </p:cNvPr>
            <p:cNvSpPr txBox="1"/>
            <p:nvPr/>
          </p:nvSpPr>
          <p:spPr>
            <a:xfrm>
              <a:off x="4177704" y="1555183"/>
              <a:ext cx="294102" cy="38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sz="10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F1735C3-A282-2C64-D453-19A7542C2E7C}"/>
                </a:ext>
              </a:extLst>
            </p:cNvPr>
            <p:cNvGrpSpPr/>
            <p:nvPr/>
          </p:nvGrpSpPr>
          <p:grpSpPr>
            <a:xfrm rot="16200000">
              <a:off x="4050307" y="1584194"/>
              <a:ext cx="538781" cy="1040557"/>
              <a:chOff x="7095391" y="9281879"/>
              <a:chExt cx="831520" cy="1257229"/>
            </a:xfrm>
          </p:grpSpPr>
          <p:sp>
            <p:nvSpPr>
              <p:cNvPr id="57" name="Google Shape;203;p51">
                <a:extLst>
                  <a:ext uri="{FF2B5EF4-FFF2-40B4-BE49-F238E27FC236}">
                    <a16:creationId xmlns:a16="http://schemas.microsoft.com/office/drawing/2014/main" id="{E15C2F74-B5C5-65E9-DB50-7290598B7649}"/>
                  </a:ext>
                </a:extLst>
              </p:cNvPr>
              <p:cNvSpPr/>
              <p:nvPr/>
            </p:nvSpPr>
            <p:spPr>
              <a:xfrm rot="5400000">
                <a:off x="6882536" y="9494734"/>
                <a:ext cx="1257229" cy="831520"/>
              </a:xfrm>
              <a:prstGeom prst="rect">
                <a:avLst/>
              </a:prstGeom>
              <a:solidFill>
                <a:srgbClr val="DEEBF8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4;p51">
                <a:extLst>
                  <a:ext uri="{FF2B5EF4-FFF2-40B4-BE49-F238E27FC236}">
                    <a16:creationId xmlns:a16="http://schemas.microsoft.com/office/drawing/2014/main" id="{F7D2481E-228E-7687-5576-48547816277A}"/>
                  </a:ext>
                </a:extLst>
              </p:cNvPr>
              <p:cNvSpPr/>
              <p:nvPr/>
            </p:nvSpPr>
            <p:spPr>
              <a:xfrm rot="5400000">
                <a:off x="7428419" y="8948852"/>
                <a:ext cx="165464" cy="831520"/>
              </a:xfrm>
              <a:prstGeom prst="rect">
                <a:avLst/>
              </a:prstGeom>
              <a:solidFill>
                <a:srgbClr val="FFFF00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" name="Google Shape;284;p51">
              <a:extLst>
                <a:ext uri="{FF2B5EF4-FFF2-40B4-BE49-F238E27FC236}">
                  <a16:creationId xmlns:a16="http://schemas.microsoft.com/office/drawing/2014/main" id="{9DDA1A33-4E00-92B3-BAC8-E3BA623F8F44}"/>
                </a:ext>
              </a:extLst>
            </p:cNvPr>
            <p:cNvSpPr txBox="1"/>
            <p:nvPr/>
          </p:nvSpPr>
          <p:spPr>
            <a:xfrm>
              <a:off x="4177704" y="2438108"/>
              <a:ext cx="294102" cy="38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10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81;p51">
              <a:extLst>
                <a:ext uri="{FF2B5EF4-FFF2-40B4-BE49-F238E27FC236}">
                  <a16:creationId xmlns:a16="http://schemas.microsoft.com/office/drawing/2014/main" id="{372FF17A-73BB-2548-F5CE-0FDA4678728E}"/>
                </a:ext>
              </a:extLst>
            </p:cNvPr>
            <p:cNvSpPr/>
            <p:nvPr/>
          </p:nvSpPr>
          <p:spPr>
            <a:xfrm rot="16200000">
              <a:off x="4283529" y="2873882"/>
              <a:ext cx="83375" cy="103098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AE4E303-3AB9-6D39-84D2-8614960FAAA2}"/>
                </a:ext>
              </a:extLst>
            </p:cNvPr>
            <p:cNvGrpSpPr/>
            <p:nvPr/>
          </p:nvGrpSpPr>
          <p:grpSpPr>
            <a:xfrm rot="16200000">
              <a:off x="4055827" y="2532979"/>
              <a:ext cx="538781" cy="1040557"/>
              <a:chOff x="7095391" y="9281879"/>
              <a:chExt cx="831520" cy="1257229"/>
            </a:xfrm>
          </p:grpSpPr>
          <p:sp>
            <p:nvSpPr>
              <p:cNvPr id="62" name="Google Shape;203;p51">
                <a:extLst>
                  <a:ext uri="{FF2B5EF4-FFF2-40B4-BE49-F238E27FC236}">
                    <a16:creationId xmlns:a16="http://schemas.microsoft.com/office/drawing/2014/main" id="{889FA6D6-D5F9-B328-875F-6DF2817A7BBB}"/>
                  </a:ext>
                </a:extLst>
              </p:cNvPr>
              <p:cNvSpPr/>
              <p:nvPr/>
            </p:nvSpPr>
            <p:spPr>
              <a:xfrm rot="5400000">
                <a:off x="6882536" y="9494734"/>
                <a:ext cx="1257229" cy="831520"/>
              </a:xfrm>
              <a:prstGeom prst="rect">
                <a:avLst/>
              </a:prstGeom>
              <a:solidFill>
                <a:srgbClr val="DEEBF8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4;p51">
                <a:extLst>
                  <a:ext uri="{FF2B5EF4-FFF2-40B4-BE49-F238E27FC236}">
                    <a16:creationId xmlns:a16="http://schemas.microsoft.com/office/drawing/2014/main" id="{048D844A-CBE2-D057-3346-1EB9DBBFAB1D}"/>
                  </a:ext>
                </a:extLst>
              </p:cNvPr>
              <p:cNvSpPr/>
              <p:nvPr/>
            </p:nvSpPr>
            <p:spPr>
              <a:xfrm rot="5400000">
                <a:off x="7428419" y="8948852"/>
                <a:ext cx="165464" cy="831520"/>
              </a:xfrm>
              <a:prstGeom prst="rect">
                <a:avLst/>
              </a:prstGeom>
              <a:solidFill>
                <a:srgbClr val="FFFF00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" name="Google Shape;284;p51">
              <a:extLst>
                <a:ext uri="{FF2B5EF4-FFF2-40B4-BE49-F238E27FC236}">
                  <a16:creationId xmlns:a16="http://schemas.microsoft.com/office/drawing/2014/main" id="{E01293CE-2AD3-6938-0F44-07CF68F4201C}"/>
                </a:ext>
              </a:extLst>
            </p:cNvPr>
            <p:cNvSpPr txBox="1"/>
            <p:nvPr/>
          </p:nvSpPr>
          <p:spPr>
            <a:xfrm>
              <a:off x="4183224" y="3386893"/>
              <a:ext cx="294102" cy="382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0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3;p51">
              <a:extLst>
                <a:ext uri="{FF2B5EF4-FFF2-40B4-BE49-F238E27FC236}">
                  <a16:creationId xmlns:a16="http://schemas.microsoft.com/office/drawing/2014/main" id="{CA9FB3DF-63BE-6561-BD15-EB8C3D63349F}"/>
                </a:ext>
              </a:extLst>
            </p:cNvPr>
            <p:cNvSpPr/>
            <p:nvPr/>
          </p:nvSpPr>
          <p:spPr>
            <a:xfrm>
              <a:off x="2995963" y="802928"/>
              <a:ext cx="387833" cy="832845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Conv2d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3;p51">
              <a:extLst>
                <a:ext uri="{FF2B5EF4-FFF2-40B4-BE49-F238E27FC236}">
                  <a16:creationId xmlns:a16="http://schemas.microsoft.com/office/drawing/2014/main" id="{B9781CA4-721C-0526-7415-C8614C523EF5}"/>
                </a:ext>
              </a:extLst>
            </p:cNvPr>
            <p:cNvSpPr/>
            <p:nvPr/>
          </p:nvSpPr>
          <p:spPr>
            <a:xfrm>
              <a:off x="2490008" y="1708964"/>
              <a:ext cx="387833" cy="832845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Conv2d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3;p51">
              <a:extLst>
                <a:ext uri="{FF2B5EF4-FFF2-40B4-BE49-F238E27FC236}">
                  <a16:creationId xmlns:a16="http://schemas.microsoft.com/office/drawing/2014/main" id="{E78ABDF3-C0F1-39C9-B8EA-FD35CBE206D0}"/>
                </a:ext>
              </a:extLst>
            </p:cNvPr>
            <p:cNvSpPr/>
            <p:nvPr/>
          </p:nvSpPr>
          <p:spPr>
            <a:xfrm>
              <a:off x="2988467" y="1709428"/>
              <a:ext cx="387833" cy="832845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Conv2d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3;p51">
              <a:extLst>
                <a:ext uri="{FF2B5EF4-FFF2-40B4-BE49-F238E27FC236}">
                  <a16:creationId xmlns:a16="http://schemas.microsoft.com/office/drawing/2014/main" id="{8E15F283-6DE2-9A5F-7095-BE6B972C56BE}"/>
                </a:ext>
              </a:extLst>
            </p:cNvPr>
            <p:cNvSpPr/>
            <p:nvPr/>
          </p:nvSpPr>
          <p:spPr>
            <a:xfrm>
              <a:off x="2482512" y="2615464"/>
              <a:ext cx="387833" cy="832845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Conv2d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3;p51">
              <a:extLst>
                <a:ext uri="{FF2B5EF4-FFF2-40B4-BE49-F238E27FC236}">
                  <a16:creationId xmlns:a16="http://schemas.microsoft.com/office/drawing/2014/main" id="{9E19E40A-A206-8F19-3436-F480F5ED84D3}"/>
                </a:ext>
              </a:extLst>
            </p:cNvPr>
            <p:cNvSpPr/>
            <p:nvPr/>
          </p:nvSpPr>
          <p:spPr>
            <a:xfrm>
              <a:off x="2980971" y="2615928"/>
              <a:ext cx="387833" cy="832845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Conv2d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272D025-7F39-08CE-1FF1-3860A1AAFCC9}"/>
              </a:ext>
            </a:extLst>
          </p:cNvPr>
          <p:cNvSpPr txBox="1"/>
          <p:nvPr/>
        </p:nvSpPr>
        <p:spPr>
          <a:xfrm>
            <a:off x="2649335" y="3191566"/>
            <a:ext cx="1333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/>
                <a:ea typeface="Arial"/>
                <a:cs typeface="Arial"/>
                <a:sym typeface="Arial"/>
              </a:rPr>
              <a:t>Axis</a:t>
            </a:r>
            <a:r>
              <a:rPr lang="ko-KR" alt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dirty="0"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ko-KR" alt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dirty="0">
                <a:latin typeface="Arial"/>
                <a:ea typeface="Arial"/>
                <a:cs typeface="Arial"/>
                <a:sym typeface="Arial"/>
              </a:rPr>
              <a:t>Extractor</a:t>
            </a:r>
          </a:p>
        </p:txBody>
      </p:sp>
      <p:cxnSp>
        <p:nvCxnSpPr>
          <p:cNvPr id="77" name="Google Shape;246;p51">
            <a:extLst>
              <a:ext uri="{FF2B5EF4-FFF2-40B4-BE49-F238E27FC236}">
                <a16:creationId xmlns:a16="http://schemas.microsoft.com/office/drawing/2014/main" id="{F4B646EE-D7FA-E7BA-0ACB-DC3C3A72219A}"/>
              </a:ext>
            </a:extLst>
          </p:cNvPr>
          <p:cNvCxnSpPr/>
          <p:nvPr/>
        </p:nvCxnSpPr>
        <p:spPr>
          <a:xfrm>
            <a:off x="3247121" y="4632035"/>
            <a:ext cx="210924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67B773-6B3C-6C06-1EE1-2F02FEC0A32F}"/>
              </a:ext>
            </a:extLst>
          </p:cNvPr>
          <p:cNvGrpSpPr/>
          <p:nvPr/>
        </p:nvGrpSpPr>
        <p:grpSpPr>
          <a:xfrm>
            <a:off x="2624024" y="4365631"/>
            <a:ext cx="556796" cy="517068"/>
            <a:chOff x="7966395" y="2503353"/>
            <a:chExt cx="556796" cy="517068"/>
          </a:xfrm>
        </p:grpSpPr>
        <p:sp>
          <p:nvSpPr>
            <p:cNvPr id="75" name="Google Shape;244;p51">
              <a:extLst>
                <a:ext uri="{FF2B5EF4-FFF2-40B4-BE49-F238E27FC236}">
                  <a16:creationId xmlns:a16="http://schemas.microsoft.com/office/drawing/2014/main" id="{1876136A-A683-E02B-EC58-288048D4871F}"/>
                </a:ext>
              </a:extLst>
            </p:cNvPr>
            <p:cNvSpPr/>
            <p:nvPr/>
          </p:nvSpPr>
          <p:spPr>
            <a:xfrm>
              <a:off x="7970151" y="2503353"/>
              <a:ext cx="553040" cy="517068"/>
            </a:xfrm>
            <a:prstGeom prst="cube">
              <a:avLst>
                <a:gd name="adj" fmla="val 25000"/>
              </a:avLst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;p51">
              <a:extLst>
                <a:ext uri="{FF2B5EF4-FFF2-40B4-BE49-F238E27FC236}">
                  <a16:creationId xmlns:a16="http://schemas.microsoft.com/office/drawing/2014/main" id="{6E1AB67B-1402-542F-1A25-69440DE65B83}"/>
                </a:ext>
              </a:extLst>
            </p:cNvPr>
            <p:cNvSpPr/>
            <p:nvPr/>
          </p:nvSpPr>
          <p:spPr>
            <a:xfrm>
              <a:off x="7966395" y="2605631"/>
              <a:ext cx="439947" cy="409856"/>
            </a:xfrm>
            <a:prstGeom prst="cube">
              <a:avLst>
                <a:gd name="adj" fmla="val 7314"/>
              </a:avLst>
            </a:prstGeom>
            <a:solidFill>
              <a:srgbClr val="FFFF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C8B05F7-2E31-3A20-DABE-980C8001F14B}"/>
              </a:ext>
            </a:extLst>
          </p:cNvPr>
          <p:cNvGrpSpPr/>
          <p:nvPr/>
        </p:nvGrpSpPr>
        <p:grpSpPr>
          <a:xfrm rot="5400000">
            <a:off x="3584290" y="4273450"/>
            <a:ext cx="404794" cy="646103"/>
            <a:chOff x="2955223" y="10527768"/>
            <a:chExt cx="831520" cy="1257229"/>
          </a:xfrm>
        </p:grpSpPr>
        <p:sp>
          <p:nvSpPr>
            <p:cNvPr id="80" name="Google Shape;248;p51">
              <a:extLst>
                <a:ext uri="{FF2B5EF4-FFF2-40B4-BE49-F238E27FC236}">
                  <a16:creationId xmlns:a16="http://schemas.microsoft.com/office/drawing/2014/main" id="{EC7913A2-88D6-595B-BA5D-53645BBAF462}"/>
                </a:ext>
              </a:extLst>
            </p:cNvPr>
            <p:cNvSpPr/>
            <p:nvPr/>
          </p:nvSpPr>
          <p:spPr>
            <a:xfrm rot="5400000">
              <a:off x="2742368" y="10740623"/>
              <a:ext cx="1257229" cy="831520"/>
            </a:xfrm>
            <a:prstGeom prst="rect">
              <a:avLst/>
            </a:prstGeom>
            <a:solidFill>
              <a:srgbClr val="DEEBF8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9;p51">
              <a:extLst>
                <a:ext uri="{FF2B5EF4-FFF2-40B4-BE49-F238E27FC236}">
                  <a16:creationId xmlns:a16="http://schemas.microsoft.com/office/drawing/2014/main" id="{B33D7311-EAC6-E7EC-989B-CC81F7223C35}"/>
                </a:ext>
              </a:extLst>
            </p:cNvPr>
            <p:cNvSpPr/>
            <p:nvPr/>
          </p:nvSpPr>
          <p:spPr>
            <a:xfrm rot="5400000">
              <a:off x="3288251" y="10194741"/>
              <a:ext cx="165464" cy="831520"/>
            </a:xfrm>
            <a:prstGeom prst="rect">
              <a:avLst/>
            </a:prstGeom>
            <a:solidFill>
              <a:srgbClr val="FFFF00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250;p51">
            <a:extLst>
              <a:ext uri="{FF2B5EF4-FFF2-40B4-BE49-F238E27FC236}">
                <a16:creationId xmlns:a16="http://schemas.microsoft.com/office/drawing/2014/main" id="{DDB38D90-6517-37F1-3581-881208FE1C01}"/>
              </a:ext>
            </a:extLst>
          </p:cNvPr>
          <p:cNvSpPr/>
          <p:nvPr/>
        </p:nvSpPr>
        <p:spPr>
          <a:xfrm rot="16200000">
            <a:off x="4041147" y="4500348"/>
            <a:ext cx="712029" cy="197921"/>
          </a:xfrm>
          <a:prstGeom prst="rect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050" dirty="0" err="1">
                <a:latin typeface="Arial"/>
                <a:ea typeface="Arial"/>
                <a:cs typeface="Arial"/>
                <a:sym typeface="Arial"/>
              </a:rPr>
              <a:t>MaxVit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51;p51">
            <a:extLst>
              <a:ext uri="{FF2B5EF4-FFF2-40B4-BE49-F238E27FC236}">
                <a16:creationId xmlns:a16="http://schemas.microsoft.com/office/drawing/2014/main" id="{02E22DEC-8512-8C87-1E5A-F4A8801436DF}"/>
              </a:ext>
            </a:extLst>
          </p:cNvPr>
          <p:cNvSpPr/>
          <p:nvPr/>
        </p:nvSpPr>
        <p:spPr>
          <a:xfrm rot="16200000">
            <a:off x="4436859" y="4511997"/>
            <a:ext cx="712028" cy="197921"/>
          </a:xfrm>
          <a:prstGeom prst="rect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050">
                <a:latin typeface="Arial"/>
                <a:ea typeface="Arial"/>
                <a:cs typeface="Arial"/>
                <a:sym typeface="Arial"/>
              </a:rPr>
              <a:t>mean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252;p51">
            <a:extLst>
              <a:ext uri="{FF2B5EF4-FFF2-40B4-BE49-F238E27FC236}">
                <a16:creationId xmlns:a16="http://schemas.microsoft.com/office/drawing/2014/main" id="{B6556D88-3B67-67B5-008A-BE3C0B5683DE}"/>
              </a:ext>
            </a:extLst>
          </p:cNvPr>
          <p:cNvCxnSpPr/>
          <p:nvPr/>
        </p:nvCxnSpPr>
        <p:spPr>
          <a:xfrm>
            <a:off x="4151105" y="4610957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253;p51">
            <a:extLst>
              <a:ext uri="{FF2B5EF4-FFF2-40B4-BE49-F238E27FC236}">
                <a16:creationId xmlns:a16="http://schemas.microsoft.com/office/drawing/2014/main" id="{E8F9BA78-D3DC-AB2C-ED03-28055ECFDC38}"/>
              </a:ext>
            </a:extLst>
          </p:cNvPr>
          <p:cNvCxnSpPr/>
          <p:nvPr/>
        </p:nvCxnSpPr>
        <p:spPr>
          <a:xfrm>
            <a:off x="4541041" y="4624165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" name="Google Shape;255;p51">
            <a:extLst>
              <a:ext uri="{FF2B5EF4-FFF2-40B4-BE49-F238E27FC236}">
                <a16:creationId xmlns:a16="http://schemas.microsoft.com/office/drawing/2014/main" id="{112D7CAA-9413-FACE-44AE-DF0F53598259}"/>
              </a:ext>
            </a:extLst>
          </p:cNvPr>
          <p:cNvCxnSpPr/>
          <p:nvPr/>
        </p:nvCxnSpPr>
        <p:spPr>
          <a:xfrm>
            <a:off x="4958087" y="4639574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" name="Google Shape;256;p51">
            <a:extLst>
              <a:ext uri="{FF2B5EF4-FFF2-40B4-BE49-F238E27FC236}">
                <a16:creationId xmlns:a16="http://schemas.microsoft.com/office/drawing/2014/main" id="{B6C95552-CCF1-5752-4FEB-7B4E4FF3E3DC}"/>
              </a:ext>
            </a:extLst>
          </p:cNvPr>
          <p:cNvSpPr/>
          <p:nvPr/>
        </p:nvSpPr>
        <p:spPr>
          <a:xfrm rot="16200000">
            <a:off x="5190649" y="4536747"/>
            <a:ext cx="717120" cy="179928"/>
          </a:xfrm>
          <a:prstGeom prst="rect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050" dirty="0">
                <a:latin typeface="Arial"/>
                <a:ea typeface="Arial"/>
                <a:cs typeface="Arial"/>
                <a:sym typeface="Arial"/>
              </a:rPr>
              <a:t>Sigmoid</a:t>
            </a: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257;p51">
            <a:extLst>
              <a:ext uri="{FF2B5EF4-FFF2-40B4-BE49-F238E27FC236}">
                <a16:creationId xmlns:a16="http://schemas.microsoft.com/office/drawing/2014/main" id="{F7D8C282-0C20-2D53-768D-A966BD72EC6C}"/>
              </a:ext>
            </a:extLst>
          </p:cNvPr>
          <p:cNvCxnSpPr/>
          <p:nvPr/>
        </p:nvCxnSpPr>
        <p:spPr>
          <a:xfrm>
            <a:off x="5319769" y="4646388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" name="Google Shape;258;p51">
            <a:extLst>
              <a:ext uri="{FF2B5EF4-FFF2-40B4-BE49-F238E27FC236}">
                <a16:creationId xmlns:a16="http://schemas.microsoft.com/office/drawing/2014/main" id="{46743965-0AC8-D509-88D7-8F3607AEE5CD}"/>
              </a:ext>
            </a:extLst>
          </p:cNvPr>
          <p:cNvCxnSpPr>
            <a:cxnSpLocks/>
            <a:stCxn id="83" idx="1"/>
            <a:endCxn id="90" idx="0"/>
          </p:cNvCxnSpPr>
          <p:nvPr/>
        </p:nvCxnSpPr>
        <p:spPr>
          <a:xfrm rot="5400000" flipH="1" flipV="1">
            <a:off x="5347770" y="4203060"/>
            <a:ext cx="209016" cy="1318808"/>
          </a:xfrm>
          <a:prstGeom prst="bentConnector3">
            <a:avLst>
              <a:gd name="adj1" fmla="val -157295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" name="Google Shape;259;p51">
            <a:extLst>
              <a:ext uri="{FF2B5EF4-FFF2-40B4-BE49-F238E27FC236}">
                <a16:creationId xmlns:a16="http://schemas.microsoft.com/office/drawing/2014/main" id="{7C5AF865-EC15-CFF1-99A9-27DBD1293F03}"/>
              </a:ext>
            </a:extLst>
          </p:cNvPr>
          <p:cNvSpPr/>
          <p:nvPr/>
        </p:nvSpPr>
        <p:spPr>
          <a:xfrm rot="10800000">
            <a:off x="6018917" y="4569888"/>
            <a:ext cx="185531" cy="188068"/>
          </a:xfrm>
          <a:prstGeom prst="flowChartOr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261;p51">
            <a:extLst>
              <a:ext uri="{FF2B5EF4-FFF2-40B4-BE49-F238E27FC236}">
                <a16:creationId xmlns:a16="http://schemas.microsoft.com/office/drawing/2014/main" id="{07F83CB0-B4AE-7A89-183B-1BC114A474F3}"/>
              </a:ext>
            </a:extLst>
          </p:cNvPr>
          <p:cNvSpPr/>
          <p:nvPr/>
        </p:nvSpPr>
        <p:spPr>
          <a:xfrm rot="5400000">
            <a:off x="5738585" y="4566025"/>
            <a:ext cx="201298" cy="185529"/>
          </a:xfrm>
          <a:prstGeom prst="mathMultiply">
            <a:avLst>
              <a:gd name="adj1" fmla="val 23520"/>
            </a:avLst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262;p51">
            <a:extLst>
              <a:ext uri="{FF2B5EF4-FFF2-40B4-BE49-F238E27FC236}">
                <a16:creationId xmlns:a16="http://schemas.microsoft.com/office/drawing/2014/main" id="{F73D9327-C750-0053-464B-690891D27898}"/>
              </a:ext>
            </a:extLst>
          </p:cNvPr>
          <p:cNvCxnSpPr/>
          <p:nvPr/>
        </p:nvCxnSpPr>
        <p:spPr>
          <a:xfrm>
            <a:off x="5670474" y="4647010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263;p51">
            <a:extLst>
              <a:ext uri="{FF2B5EF4-FFF2-40B4-BE49-F238E27FC236}">
                <a16:creationId xmlns:a16="http://schemas.microsoft.com/office/drawing/2014/main" id="{C866D2C5-EF0C-3C11-7EF6-BA07C27AB80B}"/>
              </a:ext>
            </a:extLst>
          </p:cNvPr>
          <p:cNvCxnSpPr/>
          <p:nvPr/>
        </p:nvCxnSpPr>
        <p:spPr>
          <a:xfrm>
            <a:off x="5917928" y="4663922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266;p51">
            <a:extLst>
              <a:ext uri="{FF2B5EF4-FFF2-40B4-BE49-F238E27FC236}">
                <a16:creationId xmlns:a16="http://schemas.microsoft.com/office/drawing/2014/main" id="{E48CCED4-84A5-2CDB-9CD4-FAF0CE2F5BD8}"/>
              </a:ext>
            </a:extLst>
          </p:cNvPr>
          <p:cNvCxnSpPr/>
          <p:nvPr/>
        </p:nvCxnSpPr>
        <p:spPr>
          <a:xfrm>
            <a:off x="6220073" y="4663922"/>
            <a:ext cx="100989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258;p51">
            <a:extLst>
              <a:ext uri="{FF2B5EF4-FFF2-40B4-BE49-F238E27FC236}">
                <a16:creationId xmlns:a16="http://schemas.microsoft.com/office/drawing/2014/main" id="{39C08178-C581-4EDA-2851-51A3CB48C94D}"/>
              </a:ext>
            </a:extLst>
          </p:cNvPr>
          <p:cNvCxnSpPr>
            <a:cxnSpLocks/>
            <a:stCxn id="83" idx="1"/>
            <a:endCxn id="91" idx="2"/>
          </p:cNvCxnSpPr>
          <p:nvPr/>
        </p:nvCxnSpPr>
        <p:spPr>
          <a:xfrm rot="5400000" flipH="1" flipV="1">
            <a:off x="5164011" y="4339954"/>
            <a:ext cx="255880" cy="998155"/>
          </a:xfrm>
          <a:prstGeom prst="bentConnector3">
            <a:avLst>
              <a:gd name="adj1" fmla="val -61713"/>
            </a:avLst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3" name="Google Shape;193;p51">
            <a:extLst>
              <a:ext uri="{FF2B5EF4-FFF2-40B4-BE49-F238E27FC236}">
                <a16:creationId xmlns:a16="http://schemas.microsoft.com/office/drawing/2014/main" id="{B465ED57-A4CC-0B4F-C2C7-7A7952353488}"/>
              </a:ext>
            </a:extLst>
          </p:cNvPr>
          <p:cNvSpPr/>
          <p:nvPr/>
        </p:nvSpPr>
        <p:spPr>
          <a:xfrm rot="10800000">
            <a:off x="6326091" y="4268644"/>
            <a:ext cx="194725" cy="722820"/>
          </a:xfrm>
          <a:prstGeom prst="rect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algn="ctr"/>
            <a:r>
              <a:rPr lang="en-US" sz="1050" dirty="0">
                <a:latin typeface="Arial"/>
                <a:ea typeface="Arial"/>
                <a:cs typeface="Arial"/>
                <a:sym typeface="Arial"/>
              </a:rPr>
              <a:t>Conv1d</a:t>
            </a: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93;p51">
            <a:extLst>
              <a:ext uri="{FF2B5EF4-FFF2-40B4-BE49-F238E27FC236}">
                <a16:creationId xmlns:a16="http://schemas.microsoft.com/office/drawing/2014/main" id="{7CAE6745-3B5D-4C14-50D5-33CC8CDBA12B}"/>
              </a:ext>
            </a:extLst>
          </p:cNvPr>
          <p:cNvSpPr/>
          <p:nvPr/>
        </p:nvSpPr>
        <p:spPr>
          <a:xfrm rot="10800000">
            <a:off x="5092630" y="4254944"/>
            <a:ext cx="205379" cy="717119"/>
          </a:xfrm>
          <a:prstGeom prst="rect">
            <a:avLst/>
          </a:prstGeom>
          <a:solidFill>
            <a:srgbClr val="DEEBF8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algn="ctr"/>
            <a:r>
              <a:rPr lang="en-US" sz="1050" dirty="0">
                <a:latin typeface="Arial"/>
                <a:ea typeface="Arial"/>
                <a:cs typeface="Arial"/>
                <a:sym typeface="Arial"/>
              </a:rPr>
              <a:t>Conv1d</a:t>
            </a:r>
            <a:endParaRPr sz="105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22B31C-1600-97B3-D07D-46F555D97E06}"/>
              </a:ext>
            </a:extLst>
          </p:cNvPr>
          <p:cNvSpPr txBox="1"/>
          <p:nvPr/>
        </p:nvSpPr>
        <p:spPr>
          <a:xfrm>
            <a:off x="3845879" y="5407145"/>
            <a:ext cx="1333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/>
                <a:ea typeface="Arial"/>
                <a:cs typeface="Arial"/>
                <a:sym typeface="Arial"/>
              </a:rPr>
              <a:t>BVP Decoder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CF1CA1-2E5D-C09A-EA45-C1434D02432F}"/>
              </a:ext>
            </a:extLst>
          </p:cNvPr>
          <p:cNvGrpSpPr/>
          <p:nvPr/>
        </p:nvGrpSpPr>
        <p:grpSpPr>
          <a:xfrm>
            <a:off x="393459" y="3837863"/>
            <a:ext cx="1642135" cy="1683394"/>
            <a:chOff x="393459" y="3857092"/>
            <a:chExt cx="1642135" cy="1815094"/>
          </a:xfrm>
          <a:noFill/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484BF6-EC26-BCC0-0C13-719D7BD1A6C8}"/>
                </a:ext>
              </a:extLst>
            </p:cNvPr>
            <p:cNvSpPr/>
            <p:nvPr/>
          </p:nvSpPr>
          <p:spPr>
            <a:xfrm>
              <a:off x="393459" y="3857092"/>
              <a:ext cx="1641923" cy="6034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F1FB59-A5EC-03F1-AD46-8AC001F0AB02}"/>
                </a:ext>
              </a:extLst>
            </p:cNvPr>
            <p:cNvSpPr/>
            <p:nvPr/>
          </p:nvSpPr>
          <p:spPr>
            <a:xfrm>
              <a:off x="393565" y="4462927"/>
              <a:ext cx="1641923" cy="6034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313D544-B5C0-60FE-43F2-7A7DC3F71602}"/>
                </a:ext>
              </a:extLst>
            </p:cNvPr>
            <p:cNvSpPr/>
            <p:nvPr/>
          </p:nvSpPr>
          <p:spPr>
            <a:xfrm>
              <a:off x="393671" y="5068762"/>
              <a:ext cx="1641923" cy="6034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A212B46-43E3-B397-8E19-432F515E9189}"/>
              </a:ext>
            </a:extLst>
          </p:cNvPr>
          <p:cNvCxnSpPr>
            <a:cxnSpLocks/>
            <a:stCxn id="146" idx="5"/>
            <a:endCxn id="3" idx="1"/>
          </p:cNvCxnSpPr>
          <p:nvPr/>
        </p:nvCxnSpPr>
        <p:spPr>
          <a:xfrm flipH="1">
            <a:off x="393459" y="1434113"/>
            <a:ext cx="4566291" cy="2683571"/>
          </a:xfrm>
          <a:prstGeom prst="bentConnector5">
            <a:avLst>
              <a:gd name="adj1" fmla="val -5006"/>
              <a:gd name="adj2" fmla="val 82524"/>
              <a:gd name="adj3" fmla="val 1050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986E69E-978E-CF1F-AA4E-727C7705034A}"/>
              </a:ext>
            </a:extLst>
          </p:cNvPr>
          <p:cNvCxnSpPr>
            <a:cxnSpLocks/>
            <a:stCxn id="145" idx="5"/>
            <a:endCxn id="150" idx="0"/>
          </p:cNvCxnSpPr>
          <p:nvPr/>
        </p:nvCxnSpPr>
        <p:spPr>
          <a:xfrm flipH="1">
            <a:off x="387586" y="2008225"/>
            <a:ext cx="4557093" cy="2679373"/>
          </a:xfrm>
          <a:prstGeom prst="bentConnector5">
            <a:avLst>
              <a:gd name="adj1" fmla="val -5449"/>
              <a:gd name="adj2" fmla="val 61465"/>
              <a:gd name="adj3" fmla="val 1050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7948442D-3761-384A-191A-46A89D97FF84}"/>
              </a:ext>
            </a:extLst>
          </p:cNvPr>
          <p:cNvCxnSpPr>
            <a:cxnSpLocks/>
            <a:stCxn id="144" idx="5"/>
            <a:endCxn id="9" idx="1"/>
          </p:cNvCxnSpPr>
          <p:nvPr/>
        </p:nvCxnSpPr>
        <p:spPr>
          <a:xfrm flipH="1">
            <a:off x="393671" y="2595493"/>
            <a:ext cx="4636072" cy="2645944"/>
          </a:xfrm>
          <a:prstGeom prst="bentConnector5">
            <a:avLst>
              <a:gd name="adj1" fmla="val -3370"/>
              <a:gd name="adj2" fmla="val 39867"/>
              <a:gd name="adj3" fmla="val 1050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F50BB600-0417-2859-8416-CF08524621C5}"/>
              </a:ext>
            </a:extLst>
          </p:cNvPr>
          <p:cNvGrpSpPr/>
          <p:nvPr/>
        </p:nvGrpSpPr>
        <p:grpSpPr>
          <a:xfrm>
            <a:off x="7225784" y="811280"/>
            <a:ext cx="4727292" cy="4872864"/>
            <a:chOff x="7253230" y="400590"/>
            <a:chExt cx="4727292" cy="4872864"/>
          </a:xfrm>
        </p:grpSpPr>
        <p:sp>
          <p:nvSpPr>
            <p:cNvPr id="106" name="Google Shape;193;p51">
              <a:extLst>
                <a:ext uri="{FF2B5EF4-FFF2-40B4-BE49-F238E27FC236}">
                  <a16:creationId xmlns:a16="http://schemas.microsoft.com/office/drawing/2014/main" id="{1F38C16B-D9BD-41B5-7A25-1E347DF1078B}"/>
                </a:ext>
              </a:extLst>
            </p:cNvPr>
            <p:cNvSpPr/>
            <p:nvPr/>
          </p:nvSpPr>
          <p:spPr>
            <a:xfrm rot="16200000">
              <a:off x="7180444" y="473376"/>
              <a:ext cx="4872864" cy="4727292"/>
            </a:xfrm>
            <a:prstGeom prst="rect">
              <a:avLst/>
            </a:prstGeom>
            <a:solidFill>
              <a:srgbClr val="DEEBF8">
                <a:alpha val="42000"/>
              </a:srgbClr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eaVert" wrap="square" lIns="91425" tIns="45700" rIns="91425" bIns="45700" anchor="ctr" anchorCtr="0">
              <a:noAutofit/>
            </a:bodyPr>
            <a:lstStyle/>
            <a:p>
              <a:pPr algn="ctr"/>
              <a:endParaRPr sz="140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36955A9-E251-A7BE-EB16-F261573AEB46}"/>
                </a:ext>
              </a:extLst>
            </p:cNvPr>
            <p:cNvSpPr txBox="1"/>
            <p:nvPr/>
          </p:nvSpPr>
          <p:spPr>
            <a:xfrm>
              <a:off x="7267456" y="416131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Feature Mixer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4CB7892A-47B2-99CB-5C8F-99B2BCE7C34D}"/>
                </a:ext>
              </a:extLst>
            </p:cNvPr>
            <p:cNvGrpSpPr/>
            <p:nvPr/>
          </p:nvGrpSpPr>
          <p:grpSpPr>
            <a:xfrm>
              <a:off x="7384499" y="767766"/>
              <a:ext cx="1428059" cy="1399077"/>
              <a:chOff x="7381918" y="733322"/>
              <a:chExt cx="1900747" cy="1862171"/>
            </a:xfrm>
          </p:grpSpPr>
          <p:sp>
            <p:nvSpPr>
              <p:cNvPr id="108" name="Google Shape;193;p51">
                <a:extLst>
                  <a:ext uri="{FF2B5EF4-FFF2-40B4-BE49-F238E27FC236}">
                    <a16:creationId xmlns:a16="http://schemas.microsoft.com/office/drawing/2014/main" id="{63D0BCD6-4DF4-4820-980C-A450AAF2547F}"/>
                  </a:ext>
                </a:extLst>
              </p:cNvPr>
              <p:cNvSpPr/>
              <p:nvPr/>
            </p:nvSpPr>
            <p:spPr>
              <a:xfrm rot="16200000">
                <a:off x="7407866" y="720694"/>
                <a:ext cx="1848851" cy="1900747"/>
              </a:xfrm>
              <a:prstGeom prst="rect">
                <a:avLst/>
              </a:prstGeom>
              <a:solidFill>
                <a:srgbClr val="DEEBF8">
                  <a:alpha val="50000"/>
                </a:srgb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eaVert" wrap="square" lIns="91425" tIns="45700" rIns="91425" bIns="45700" anchor="ctr" anchorCtr="0">
                <a:noAutofit/>
              </a:bodyPr>
              <a:lstStyle/>
              <a:p>
                <a:pPr algn="ctr"/>
                <a:endParaRPr sz="1400" dirty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AEA005F7-4870-54CA-6ED8-882FC6629985}"/>
                  </a:ext>
                </a:extLst>
              </p:cNvPr>
              <p:cNvGrpSpPr/>
              <p:nvPr/>
            </p:nvGrpSpPr>
            <p:grpSpPr>
              <a:xfrm>
                <a:off x="7455677" y="976953"/>
                <a:ext cx="1715125" cy="1615028"/>
                <a:chOff x="641471" y="4276185"/>
                <a:chExt cx="1715125" cy="1615028"/>
              </a:xfrm>
            </p:grpSpPr>
            <p:cxnSp>
              <p:nvCxnSpPr>
                <p:cNvPr id="223" name="Google Shape;223;p51">
                  <a:extLst>
                    <a:ext uri="{FF2B5EF4-FFF2-40B4-BE49-F238E27FC236}">
                      <a16:creationId xmlns:a16="http://schemas.microsoft.com/office/drawing/2014/main" id="{A126A2AF-98B0-9203-2B9F-76CE0D604A9F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24" name="Google Shape;224;p51">
                  <a:extLst>
                    <a:ext uri="{FF2B5EF4-FFF2-40B4-BE49-F238E27FC236}">
                      <a16:creationId xmlns:a16="http://schemas.microsoft.com/office/drawing/2014/main" id="{9053F842-B19C-C3D3-3B23-1EC4E31D392C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5" name="Google Shape;225;p51">
                  <a:extLst>
                    <a:ext uri="{FF2B5EF4-FFF2-40B4-BE49-F238E27FC236}">
                      <a16:creationId xmlns:a16="http://schemas.microsoft.com/office/drawing/2014/main" id="{738832B3-DD52-D963-A7D7-5E918D37A977}"/>
                    </a:ext>
                  </a:extLst>
                </p:cNvPr>
                <p:cNvCxnSpPr/>
                <p:nvPr/>
              </p:nvCxnSpPr>
              <p:spPr>
                <a:xfrm>
                  <a:off x="652162" y="4973615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26" name="Google Shape;226;p51">
                  <a:extLst>
                    <a:ext uri="{FF2B5EF4-FFF2-40B4-BE49-F238E27FC236}">
                      <a16:creationId xmlns:a16="http://schemas.microsoft.com/office/drawing/2014/main" id="{691BC15E-D29B-E952-1993-4D624E6C0602}"/>
                    </a:ext>
                  </a:extLst>
                </p:cNvPr>
                <p:cNvSpPr/>
                <p:nvPr/>
              </p:nvSpPr>
              <p:spPr>
                <a:xfrm>
                  <a:off x="813591" y="4788321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7" name="Google Shape;227;p51">
                  <a:extLst>
                    <a:ext uri="{FF2B5EF4-FFF2-40B4-BE49-F238E27FC236}">
                      <a16:creationId xmlns:a16="http://schemas.microsoft.com/office/drawing/2014/main" id="{2DEF1957-7772-68A9-DB92-09CEC962E1E6}"/>
                    </a:ext>
                  </a:extLst>
                </p:cNvPr>
                <p:cNvCxnSpPr/>
                <p:nvPr/>
              </p:nvCxnSpPr>
              <p:spPr>
                <a:xfrm>
                  <a:off x="641471" y="4576568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28" name="Google Shape;234;p51">
                  <a:extLst>
                    <a:ext uri="{FF2B5EF4-FFF2-40B4-BE49-F238E27FC236}">
                      <a16:creationId xmlns:a16="http://schemas.microsoft.com/office/drawing/2014/main" id="{4E0671C9-697A-3338-588E-D2889AAECCCA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37;p51">
                  <a:extLst>
                    <a:ext uri="{FF2B5EF4-FFF2-40B4-BE49-F238E27FC236}">
                      <a16:creationId xmlns:a16="http://schemas.microsoft.com/office/drawing/2014/main" id="{2EA43EA4-D49B-5718-0F37-8FF9E1AFF1CD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0" name="Google Shape;238;p51">
                  <a:extLst>
                    <a:ext uri="{FF2B5EF4-FFF2-40B4-BE49-F238E27FC236}">
                      <a16:creationId xmlns:a16="http://schemas.microsoft.com/office/drawing/2014/main" id="{E208A291-66AB-17C9-B32E-BB3734996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4257" y="4512484"/>
                  <a:ext cx="11279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1" name="Google Shape;242;p51">
                  <a:extLst>
                    <a:ext uri="{FF2B5EF4-FFF2-40B4-BE49-F238E27FC236}">
                      <a16:creationId xmlns:a16="http://schemas.microsoft.com/office/drawing/2014/main" id="{275FB86E-DFC3-F9BE-F6DA-AF3A950E41FD}"/>
                    </a:ext>
                  </a:extLst>
                </p:cNvPr>
                <p:cNvCxnSpPr>
                  <a:cxnSpLocks/>
                  <a:stCxn id="234" idx="5"/>
                </p:cNvCxnSpPr>
                <p:nvPr/>
              </p:nvCxnSpPr>
              <p:spPr>
                <a:xfrm flipV="1">
                  <a:off x="1090043" y="4515103"/>
                  <a:ext cx="498090" cy="261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2" name="Google Shape;243;p51">
                  <a:extLst>
                    <a:ext uri="{FF2B5EF4-FFF2-40B4-BE49-F238E27FC236}">
                      <a16:creationId xmlns:a16="http://schemas.microsoft.com/office/drawing/2014/main" id="{201B9C1E-40E0-FDC8-6F54-B209D874E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33" name="Google Shape;232;p51">
                  <a:extLst>
                    <a:ext uri="{FF2B5EF4-FFF2-40B4-BE49-F238E27FC236}">
                      <a16:creationId xmlns:a16="http://schemas.microsoft.com/office/drawing/2014/main" id="{090AD020-7456-C0F6-1AD1-83C746CF46DE}"/>
                    </a:ext>
                  </a:extLst>
                </p:cNvPr>
                <p:cNvSpPr/>
                <p:nvPr/>
              </p:nvSpPr>
              <p:spPr>
                <a:xfrm rot="5400000">
                  <a:off x="1478253" y="4428240"/>
                  <a:ext cx="4317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4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26;p51">
                  <a:extLst>
                    <a:ext uri="{FF2B5EF4-FFF2-40B4-BE49-F238E27FC236}">
                      <a16:creationId xmlns:a16="http://schemas.microsoft.com/office/drawing/2014/main" id="{6566BC53-9894-7C2C-273A-BCE7BF38E87D}"/>
                    </a:ext>
                  </a:extLst>
                </p:cNvPr>
                <p:cNvSpPr/>
                <p:nvPr/>
              </p:nvSpPr>
              <p:spPr>
                <a:xfrm>
                  <a:off x="820208" y="4410257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60;p51">
                  <a:extLst>
                    <a:ext uri="{FF2B5EF4-FFF2-40B4-BE49-F238E27FC236}">
                      <a16:creationId xmlns:a16="http://schemas.microsoft.com/office/drawing/2014/main" id="{A6BFAFE2-01AB-44BA-8525-39D5BBAD6D15}"/>
                    </a:ext>
                  </a:extLst>
                </p:cNvPr>
                <p:cNvSpPr/>
                <p:nvPr/>
              </p:nvSpPr>
              <p:spPr>
                <a:xfrm>
                  <a:off x="1554515" y="5258266"/>
                  <a:ext cx="170153" cy="161498"/>
                </a:xfrm>
                <a:prstGeom prst="flowChartOr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6" name="Google Shape;239;p51">
                  <a:extLst>
                    <a:ext uri="{FF2B5EF4-FFF2-40B4-BE49-F238E27FC236}">
                      <a16:creationId xmlns:a16="http://schemas.microsoft.com/office/drawing/2014/main" id="{EDA3A345-90BA-A7FB-B0C5-197FF18B4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7" name="Google Shape;238;p51">
                  <a:extLst>
                    <a:ext uri="{FF2B5EF4-FFF2-40B4-BE49-F238E27FC236}">
                      <a16:creationId xmlns:a16="http://schemas.microsoft.com/office/drawing/2014/main" id="{F19EF6D4-B237-E403-0DA4-6D5266CD6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5342132"/>
                  <a:ext cx="673159" cy="313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8" name="연결선: 꺾임 237">
                  <a:extLst>
                    <a:ext uri="{FF2B5EF4-FFF2-40B4-BE49-F238E27FC236}">
                      <a16:creationId xmlns:a16="http://schemas.microsoft.com/office/drawing/2014/main" id="{218564E8-C38C-BEE2-089E-B5921966FBA4}"/>
                    </a:ext>
                  </a:extLst>
                </p:cNvPr>
                <p:cNvCxnSpPr>
                  <a:stCxn id="226" idx="5"/>
                  <a:endCxn id="239" idx="4"/>
                </p:cNvCxnSpPr>
                <p:nvPr/>
              </p:nvCxnSpPr>
              <p:spPr>
                <a:xfrm flipV="1">
                  <a:off x="1083426" y="4595368"/>
                  <a:ext cx="259102" cy="300418"/>
                </a:xfrm>
                <a:prstGeom prst="bentConnector2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Google Shape;229;p51">
                  <a:extLst>
                    <a:ext uri="{FF2B5EF4-FFF2-40B4-BE49-F238E27FC236}">
                      <a16:creationId xmlns:a16="http://schemas.microsoft.com/office/drawing/2014/main" id="{326F2ADD-F8A8-20C6-FEC5-6A3E8BBE4921}"/>
                    </a:ext>
                  </a:extLst>
                </p:cNvPr>
                <p:cNvSpPr/>
                <p:nvPr/>
              </p:nvSpPr>
              <p:spPr>
                <a:xfrm>
                  <a:off x="1258283" y="4429600"/>
                  <a:ext cx="168489" cy="165768"/>
                </a:xfrm>
                <a:prstGeom prst="flowChartSummingJunction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1;p51">
                  <a:extLst>
                    <a:ext uri="{FF2B5EF4-FFF2-40B4-BE49-F238E27FC236}">
                      <a16:creationId xmlns:a16="http://schemas.microsoft.com/office/drawing/2014/main" id="{08A13D53-2561-8EB6-8EE5-238881ED81D3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1" name="연결선: 꺾임 240">
                  <a:extLst>
                    <a:ext uri="{FF2B5EF4-FFF2-40B4-BE49-F238E27FC236}">
                      <a16:creationId xmlns:a16="http://schemas.microsoft.com/office/drawing/2014/main" id="{83CCA32A-F7DE-67BD-2C5E-D74CD6048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1826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16FA9D4-8396-BBEE-A50F-50C41177359F}"/>
                  </a:ext>
                </a:extLst>
              </p:cNvPr>
              <p:cNvSpPr txBox="1"/>
              <p:nvPr/>
            </p:nvSpPr>
            <p:spPr>
              <a:xfrm>
                <a:off x="7390016" y="733322"/>
                <a:ext cx="129875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Case1) M(W@H)</a:t>
                </a:r>
                <a:r>
                  <a: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C104CA5F-F8A0-4950-50D1-3C292BA2CFAF}"/>
                </a:ext>
              </a:extLst>
            </p:cNvPr>
            <p:cNvGrpSpPr/>
            <p:nvPr/>
          </p:nvGrpSpPr>
          <p:grpSpPr>
            <a:xfrm>
              <a:off x="8893412" y="772948"/>
              <a:ext cx="1428059" cy="1398540"/>
              <a:chOff x="2061684" y="7358572"/>
              <a:chExt cx="1900747" cy="1861456"/>
            </a:xfrm>
          </p:grpSpPr>
          <p:sp>
            <p:nvSpPr>
              <p:cNvPr id="114" name="Google Shape;193;p51">
                <a:extLst>
                  <a:ext uri="{FF2B5EF4-FFF2-40B4-BE49-F238E27FC236}">
                    <a16:creationId xmlns:a16="http://schemas.microsoft.com/office/drawing/2014/main" id="{E5185055-3CD1-2EEF-B36C-CB68F466F1A3}"/>
                  </a:ext>
                </a:extLst>
              </p:cNvPr>
              <p:cNvSpPr/>
              <p:nvPr/>
            </p:nvSpPr>
            <p:spPr>
              <a:xfrm rot="16200000">
                <a:off x="2089880" y="7347477"/>
                <a:ext cx="1844355" cy="1900747"/>
              </a:xfrm>
              <a:prstGeom prst="rect">
                <a:avLst/>
              </a:prstGeom>
              <a:solidFill>
                <a:srgbClr val="DEEBF8">
                  <a:alpha val="50000"/>
                </a:srgbClr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eaVert" wrap="square" lIns="91425" tIns="45700" rIns="91425" bIns="45700" anchor="ctr" anchorCtr="0">
                <a:noAutofit/>
              </a:bodyPr>
              <a:lstStyle/>
              <a:p>
                <a:pPr algn="ctr"/>
                <a:endParaRPr sz="1400" dirty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4B1306B-ED2D-2115-48C3-CC1CA2AD8E5B}"/>
                  </a:ext>
                </a:extLst>
              </p:cNvPr>
              <p:cNvSpPr txBox="1"/>
              <p:nvPr/>
            </p:nvSpPr>
            <p:spPr>
              <a:xfrm>
                <a:off x="2064599" y="7358572"/>
                <a:ext cx="6912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Case2) M</a:t>
                </a:r>
                <a:endParaRPr lang="ko-KR" altLang="en-US" sz="9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FB5DE36D-6362-A767-C143-61CF38647FD1}"/>
                  </a:ext>
                </a:extLst>
              </p:cNvPr>
              <p:cNvGrpSpPr/>
              <p:nvPr/>
            </p:nvGrpSpPr>
            <p:grpSpPr>
              <a:xfrm>
                <a:off x="2149166" y="8431511"/>
                <a:ext cx="1701600" cy="779549"/>
                <a:chOff x="652163" y="5111664"/>
                <a:chExt cx="1701600" cy="779549"/>
              </a:xfrm>
            </p:grpSpPr>
            <p:cxnSp>
              <p:nvCxnSpPr>
                <p:cNvPr id="212" name="Google Shape;223;p51">
                  <a:extLst>
                    <a:ext uri="{FF2B5EF4-FFF2-40B4-BE49-F238E27FC236}">
                      <a16:creationId xmlns:a16="http://schemas.microsoft.com/office/drawing/2014/main" id="{3A8A4B22-ECC2-BB00-F3AF-04525D9A0319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13" name="Google Shape;224;p51">
                  <a:extLst>
                    <a:ext uri="{FF2B5EF4-FFF2-40B4-BE49-F238E27FC236}">
                      <a16:creationId xmlns:a16="http://schemas.microsoft.com/office/drawing/2014/main" id="{845EC65F-46DC-3D59-DD65-76E07424B7E4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37;p51">
                  <a:extLst>
                    <a:ext uri="{FF2B5EF4-FFF2-40B4-BE49-F238E27FC236}">
                      <a16:creationId xmlns:a16="http://schemas.microsoft.com/office/drawing/2014/main" id="{A678BA3D-9360-7689-2D2D-13CC6C755D37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5" name="Google Shape;243;p51">
                  <a:extLst>
                    <a:ext uri="{FF2B5EF4-FFF2-40B4-BE49-F238E27FC236}">
                      <a16:creationId xmlns:a16="http://schemas.microsoft.com/office/drawing/2014/main" id="{62A2088E-7287-5448-8ACE-65FE46F424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16" name="Google Shape;238;p51">
                  <a:extLst>
                    <a:ext uri="{FF2B5EF4-FFF2-40B4-BE49-F238E27FC236}">
                      <a16:creationId xmlns:a16="http://schemas.microsoft.com/office/drawing/2014/main" id="{85EA957D-CABD-9533-EBF6-ECCCFDD7B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5342132"/>
                  <a:ext cx="673159" cy="313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0C0763C7-1E91-32DD-AB2C-698941FBF4DA}"/>
                </a:ext>
              </a:extLst>
            </p:cNvPr>
            <p:cNvGrpSpPr/>
            <p:nvPr/>
          </p:nvGrpSpPr>
          <p:grpSpPr>
            <a:xfrm>
              <a:off x="10394571" y="780415"/>
              <a:ext cx="1428058" cy="1389069"/>
              <a:chOff x="3425468" y="7136965"/>
              <a:chExt cx="1900747" cy="1845972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2B2B584D-89A5-0697-E0DF-024312BF889B}"/>
                  </a:ext>
                </a:extLst>
              </p:cNvPr>
              <p:cNvGrpSpPr/>
              <p:nvPr/>
            </p:nvGrpSpPr>
            <p:grpSpPr>
              <a:xfrm>
                <a:off x="3425468" y="7136965"/>
                <a:ext cx="1900747" cy="1845972"/>
                <a:chOff x="4908300" y="4249953"/>
                <a:chExt cx="1900747" cy="1845972"/>
              </a:xfrm>
            </p:grpSpPr>
            <p:sp>
              <p:nvSpPr>
                <p:cNvPr id="221" name="Google Shape;193;p51">
                  <a:extLst>
                    <a:ext uri="{FF2B5EF4-FFF2-40B4-BE49-F238E27FC236}">
                      <a16:creationId xmlns:a16="http://schemas.microsoft.com/office/drawing/2014/main" id="{146B2F62-1077-3E58-108B-40B8429A75B1}"/>
                    </a:ext>
                  </a:extLst>
                </p:cNvPr>
                <p:cNvSpPr/>
                <p:nvPr/>
              </p:nvSpPr>
              <p:spPr>
                <a:xfrm rot="16200000">
                  <a:off x="4936495" y="4223373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76B39F3B-C697-8B7D-FF63-A40E0F0D2669}"/>
                    </a:ext>
                  </a:extLst>
                </p:cNvPr>
                <p:cNvSpPr txBox="1"/>
                <p:nvPr/>
              </p:nvSpPr>
              <p:spPr>
                <a:xfrm>
                  <a:off x="4916441" y="4249953"/>
                  <a:ext cx="102784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Case3) WM</a:t>
                  </a:r>
                  <a:r>
                    <a: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  <a:r>
                    <a: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4DE016A7-E99E-DC7A-B2BD-200738B32AD6}"/>
                  </a:ext>
                </a:extLst>
              </p:cNvPr>
              <p:cNvGrpSpPr/>
              <p:nvPr/>
            </p:nvGrpSpPr>
            <p:grpSpPr>
              <a:xfrm>
                <a:off x="3498678" y="7367909"/>
                <a:ext cx="1715125" cy="1615028"/>
                <a:chOff x="641471" y="4276185"/>
                <a:chExt cx="1715125" cy="1615028"/>
              </a:xfrm>
            </p:grpSpPr>
            <p:cxnSp>
              <p:nvCxnSpPr>
                <p:cNvPr id="187" name="Google Shape;223;p51">
                  <a:extLst>
                    <a:ext uri="{FF2B5EF4-FFF2-40B4-BE49-F238E27FC236}">
                      <a16:creationId xmlns:a16="http://schemas.microsoft.com/office/drawing/2014/main" id="{4364B7D2-B64A-6D3C-98AF-1C6E1AFE9A59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91" name="Google Shape;224;p51">
                  <a:extLst>
                    <a:ext uri="{FF2B5EF4-FFF2-40B4-BE49-F238E27FC236}">
                      <a16:creationId xmlns:a16="http://schemas.microsoft.com/office/drawing/2014/main" id="{A3BF15AC-3FC3-D9A2-DF58-C345670630EC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94" name="Google Shape;227;p51">
                  <a:extLst>
                    <a:ext uri="{FF2B5EF4-FFF2-40B4-BE49-F238E27FC236}">
                      <a16:creationId xmlns:a16="http://schemas.microsoft.com/office/drawing/2014/main" id="{2CBB46E2-4003-10E6-A96A-8702C7DE7D7C}"/>
                    </a:ext>
                  </a:extLst>
                </p:cNvPr>
                <p:cNvCxnSpPr/>
                <p:nvPr/>
              </p:nvCxnSpPr>
              <p:spPr>
                <a:xfrm>
                  <a:off x="641471" y="4576568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97" name="Google Shape;234;p51">
                  <a:extLst>
                    <a:ext uri="{FF2B5EF4-FFF2-40B4-BE49-F238E27FC236}">
                      <a16:creationId xmlns:a16="http://schemas.microsoft.com/office/drawing/2014/main" id="{F2E5D5F5-FC15-8AB3-5702-C8E8576B84E3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237;p51">
                  <a:extLst>
                    <a:ext uri="{FF2B5EF4-FFF2-40B4-BE49-F238E27FC236}">
                      <a16:creationId xmlns:a16="http://schemas.microsoft.com/office/drawing/2014/main" id="{862DDB01-1B1A-B91A-4101-2D07D95C554A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0" name="Google Shape;238;p51">
                  <a:extLst>
                    <a:ext uri="{FF2B5EF4-FFF2-40B4-BE49-F238E27FC236}">
                      <a16:creationId xmlns:a16="http://schemas.microsoft.com/office/drawing/2014/main" id="{D5663245-0E6F-90CF-F292-DE731CC353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4257" y="4512484"/>
                  <a:ext cx="11279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01" name="Google Shape;242;p51">
                  <a:extLst>
                    <a:ext uri="{FF2B5EF4-FFF2-40B4-BE49-F238E27FC236}">
                      <a16:creationId xmlns:a16="http://schemas.microsoft.com/office/drawing/2014/main" id="{DB4EB123-CC75-F0C0-6A61-7C27CB2F9406}"/>
                    </a:ext>
                  </a:extLst>
                </p:cNvPr>
                <p:cNvCxnSpPr>
                  <a:cxnSpLocks/>
                  <a:stCxn id="204" idx="5"/>
                </p:cNvCxnSpPr>
                <p:nvPr/>
              </p:nvCxnSpPr>
              <p:spPr>
                <a:xfrm flipV="1">
                  <a:off x="1090043" y="4515103"/>
                  <a:ext cx="498090" cy="261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02" name="Google Shape;243;p51">
                  <a:extLst>
                    <a:ext uri="{FF2B5EF4-FFF2-40B4-BE49-F238E27FC236}">
                      <a16:creationId xmlns:a16="http://schemas.microsoft.com/office/drawing/2014/main" id="{798D3601-723B-93DD-1BB5-E323C3BC9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03" name="Google Shape;232;p51">
                  <a:extLst>
                    <a:ext uri="{FF2B5EF4-FFF2-40B4-BE49-F238E27FC236}">
                      <a16:creationId xmlns:a16="http://schemas.microsoft.com/office/drawing/2014/main" id="{6201DACD-2A65-9C4C-F42E-FF3427920217}"/>
                    </a:ext>
                  </a:extLst>
                </p:cNvPr>
                <p:cNvSpPr/>
                <p:nvPr/>
              </p:nvSpPr>
              <p:spPr>
                <a:xfrm rot="5400000">
                  <a:off x="1478253" y="4428240"/>
                  <a:ext cx="4317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4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26;p51">
                  <a:extLst>
                    <a:ext uri="{FF2B5EF4-FFF2-40B4-BE49-F238E27FC236}">
                      <a16:creationId xmlns:a16="http://schemas.microsoft.com/office/drawing/2014/main" id="{C8AE07C7-243B-EF63-AD45-7BD9D1FE1BC3}"/>
                    </a:ext>
                  </a:extLst>
                </p:cNvPr>
                <p:cNvSpPr/>
                <p:nvPr/>
              </p:nvSpPr>
              <p:spPr>
                <a:xfrm>
                  <a:off x="820208" y="4410257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60;p51">
                  <a:extLst>
                    <a:ext uri="{FF2B5EF4-FFF2-40B4-BE49-F238E27FC236}">
                      <a16:creationId xmlns:a16="http://schemas.microsoft.com/office/drawing/2014/main" id="{548A3987-EDAA-CB9A-3452-D2B6414FDD6B}"/>
                    </a:ext>
                  </a:extLst>
                </p:cNvPr>
                <p:cNvSpPr/>
                <p:nvPr/>
              </p:nvSpPr>
              <p:spPr>
                <a:xfrm>
                  <a:off x="1554515" y="5258266"/>
                  <a:ext cx="170153" cy="161498"/>
                </a:xfrm>
                <a:prstGeom prst="flowChartOr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6" name="Google Shape;239;p51">
                  <a:extLst>
                    <a:ext uri="{FF2B5EF4-FFF2-40B4-BE49-F238E27FC236}">
                      <a16:creationId xmlns:a16="http://schemas.microsoft.com/office/drawing/2014/main" id="{32E0488F-57E6-1B77-A1B3-CDA4831F6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07" name="Google Shape;238;p51">
                  <a:extLst>
                    <a:ext uri="{FF2B5EF4-FFF2-40B4-BE49-F238E27FC236}">
                      <a16:creationId xmlns:a16="http://schemas.microsoft.com/office/drawing/2014/main" id="{3C762C56-6331-56FC-30E3-DA948652F4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5342132"/>
                  <a:ext cx="673159" cy="313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08" name="Google Shape;241;p51">
                  <a:extLst>
                    <a:ext uri="{FF2B5EF4-FFF2-40B4-BE49-F238E27FC236}">
                      <a16:creationId xmlns:a16="http://schemas.microsoft.com/office/drawing/2014/main" id="{AD99F4DE-DD3C-708D-9BF1-B14EAE298994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9" name="연결선: 꺾임 208">
                  <a:extLst>
                    <a:ext uri="{FF2B5EF4-FFF2-40B4-BE49-F238E27FC236}">
                      <a16:creationId xmlns:a16="http://schemas.microsoft.com/office/drawing/2014/main" id="{60A49DF6-0328-16D2-5532-7416515FF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1826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8A31E842-8554-2D16-8A23-D8928CA70747}"/>
                </a:ext>
              </a:extLst>
            </p:cNvPr>
            <p:cNvGrpSpPr/>
            <p:nvPr/>
          </p:nvGrpSpPr>
          <p:grpSpPr>
            <a:xfrm>
              <a:off x="7365231" y="2220051"/>
              <a:ext cx="1447327" cy="1385693"/>
              <a:chOff x="7385113" y="2358297"/>
              <a:chExt cx="1926393" cy="1844357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B6B51DE7-62C2-BFCD-D02D-55E8DF0F9508}"/>
                  </a:ext>
                </a:extLst>
              </p:cNvPr>
              <p:cNvGrpSpPr/>
              <p:nvPr/>
            </p:nvGrpSpPr>
            <p:grpSpPr>
              <a:xfrm>
                <a:off x="7385113" y="2358297"/>
                <a:ext cx="1926393" cy="1844357"/>
                <a:chOff x="7281491" y="4234355"/>
                <a:chExt cx="1926393" cy="1844357"/>
              </a:xfrm>
            </p:grpSpPr>
            <p:sp>
              <p:nvSpPr>
                <p:cNvPr id="219" name="Google Shape;193;p51">
                  <a:extLst>
                    <a:ext uri="{FF2B5EF4-FFF2-40B4-BE49-F238E27FC236}">
                      <a16:creationId xmlns:a16="http://schemas.microsoft.com/office/drawing/2014/main" id="{E43B5C2F-D8CF-800B-D2B7-89CAEDA5F1E8}"/>
                    </a:ext>
                  </a:extLst>
                </p:cNvPr>
                <p:cNvSpPr/>
                <p:nvPr/>
              </p:nvSpPr>
              <p:spPr>
                <a:xfrm rot="16200000">
                  <a:off x="7335332" y="4206160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3294745B-9B8E-7FFA-AA68-7A61F8A00E28}"/>
                    </a:ext>
                  </a:extLst>
                </p:cNvPr>
                <p:cNvSpPr txBox="1"/>
                <p:nvPr/>
              </p:nvSpPr>
              <p:spPr>
                <a:xfrm>
                  <a:off x="7281491" y="4249953"/>
                  <a:ext cx="1333925" cy="3072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Case4) HM</a:t>
                  </a:r>
                  <a:r>
                    <a: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  <a:r>
                    <a: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0C9AF87-DC17-2D52-0219-65E9F2C75BDC}"/>
                  </a:ext>
                </a:extLst>
              </p:cNvPr>
              <p:cNvGrpSpPr/>
              <p:nvPr/>
            </p:nvGrpSpPr>
            <p:grpSpPr>
              <a:xfrm>
                <a:off x="7518448" y="2579076"/>
                <a:ext cx="1704434" cy="1615028"/>
                <a:chOff x="652162" y="4276185"/>
                <a:chExt cx="1704434" cy="1615028"/>
              </a:xfrm>
            </p:grpSpPr>
            <p:cxnSp>
              <p:nvCxnSpPr>
                <p:cNvPr id="157" name="Google Shape;223;p51">
                  <a:extLst>
                    <a:ext uri="{FF2B5EF4-FFF2-40B4-BE49-F238E27FC236}">
                      <a16:creationId xmlns:a16="http://schemas.microsoft.com/office/drawing/2014/main" id="{E03763A1-5ACF-86AE-498B-C6B5D43D9421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58" name="Google Shape;224;p51">
                  <a:extLst>
                    <a:ext uri="{FF2B5EF4-FFF2-40B4-BE49-F238E27FC236}">
                      <a16:creationId xmlns:a16="http://schemas.microsoft.com/office/drawing/2014/main" id="{3DD93FAF-B54D-A2A9-12DE-474270F25E4E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9" name="Google Shape;225;p51">
                  <a:extLst>
                    <a:ext uri="{FF2B5EF4-FFF2-40B4-BE49-F238E27FC236}">
                      <a16:creationId xmlns:a16="http://schemas.microsoft.com/office/drawing/2014/main" id="{231AC060-810C-C177-C2E1-E85C44F08AC5}"/>
                    </a:ext>
                  </a:extLst>
                </p:cNvPr>
                <p:cNvCxnSpPr/>
                <p:nvPr/>
              </p:nvCxnSpPr>
              <p:spPr>
                <a:xfrm>
                  <a:off x="652162" y="4973615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60" name="Google Shape;226;p51">
                  <a:extLst>
                    <a:ext uri="{FF2B5EF4-FFF2-40B4-BE49-F238E27FC236}">
                      <a16:creationId xmlns:a16="http://schemas.microsoft.com/office/drawing/2014/main" id="{AAF77828-5861-9E4B-26E7-1C711D10B908}"/>
                    </a:ext>
                  </a:extLst>
                </p:cNvPr>
                <p:cNvSpPr/>
                <p:nvPr/>
              </p:nvSpPr>
              <p:spPr>
                <a:xfrm>
                  <a:off x="813591" y="4788321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234;p51">
                  <a:extLst>
                    <a:ext uri="{FF2B5EF4-FFF2-40B4-BE49-F238E27FC236}">
                      <a16:creationId xmlns:a16="http://schemas.microsoft.com/office/drawing/2014/main" id="{A3CED296-0BB1-FBBE-AE45-CAFA111E0651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237;p51">
                  <a:extLst>
                    <a:ext uri="{FF2B5EF4-FFF2-40B4-BE49-F238E27FC236}">
                      <a16:creationId xmlns:a16="http://schemas.microsoft.com/office/drawing/2014/main" id="{DCBBD917-A98C-7CB6-86E1-A042A0957041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6" name="Google Shape;238;p51">
                  <a:extLst>
                    <a:ext uri="{FF2B5EF4-FFF2-40B4-BE49-F238E27FC236}">
                      <a16:creationId xmlns:a16="http://schemas.microsoft.com/office/drawing/2014/main" id="{4D5FF493-0E62-1A0D-EB8A-0A2635B5B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4257" y="4512484"/>
                  <a:ext cx="11279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67" name="Google Shape;243;p51">
                  <a:extLst>
                    <a:ext uri="{FF2B5EF4-FFF2-40B4-BE49-F238E27FC236}">
                      <a16:creationId xmlns:a16="http://schemas.microsoft.com/office/drawing/2014/main" id="{DC1E98BD-1E54-6C06-B955-CD7444C93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68" name="Google Shape;232;p51">
                  <a:extLst>
                    <a:ext uri="{FF2B5EF4-FFF2-40B4-BE49-F238E27FC236}">
                      <a16:creationId xmlns:a16="http://schemas.microsoft.com/office/drawing/2014/main" id="{729C0D99-E885-AF56-247D-68E9D6ED0DC8}"/>
                    </a:ext>
                  </a:extLst>
                </p:cNvPr>
                <p:cNvSpPr/>
                <p:nvPr/>
              </p:nvSpPr>
              <p:spPr>
                <a:xfrm rot="5400000">
                  <a:off x="1478253" y="4428240"/>
                  <a:ext cx="4317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4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260;p51">
                  <a:extLst>
                    <a:ext uri="{FF2B5EF4-FFF2-40B4-BE49-F238E27FC236}">
                      <a16:creationId xmlns:a16="http://schemas.microsoft.com/office/drawing/2014/main" id="{6FA959D8-5508-989D-9545-577EBE17F5A1}"/>
                    </a:ext>
                  </a:extLst>
                </p:cNvPr>
                <p:cNvSpPr/>
                <p:nvPr/>
              </p:nvSpPr>
              <p:spPr>
                <a:xfrm>
                  <a:off x="1554515" y="5258266"/>
                  <a:ext cx="170153" cy="161498"/>
                </a:xfrm>
                <a:prstGeom prst="flowChartOr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0" name="Google Shape;239;p51">
                  <a:extLst>
                    <a:ext uri="{FF2B5EF4-FFF2-40B4-BE49-F238E27FC236}">
                      <a16:creationId xmlns:a16="http://schemas.microsoft.com/office/drawing/2014/main" id="{C9C81A15-7C14-AEC3-8847-1E3C7043E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82" name="Google Shape;238;p51">
                  <a:extLst>
                    <a:ext uri="{FF2B5EF4-FFF2-40B4-BE49-F238E27FC236}">
                      <a16:creationId xmlns:a16="http://schemas.microsoft.com/office/drawing/2014/main" id="{81E744E9-E818-83D6-DD32-F055619A7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5342132"/>
                  <a:ext cx="673159" cy="313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83" name="Google Shape;241;p51">
                  <a:extLst>
                    <a:ext uri="{FF2B5EF4-FFF2-40B4-BE49-F238E27FC236}">
                      <a16:creationId xmlns:a16="http://schemas.microsoft.com/office/drawing/2014/main" id="{6F9CFBF9-22B8-621F-D7A7-CB5FE730D7E6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6" name="연결선: 꺾임 185">
                  <a:extLst>
                    <a:ext uri="{FF2B5EF4-FFF2-40B4-BE49-F238E27FC236}">
                      <a16:creationId xmlns:a16="http://schemas.microsoft.com/office/drawing/2014/main" id="{503B8528-21E5-E864-316E-468D6C620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1826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연결선: 꺾임 120">
                <a:extLst>
                  <a:ext uri="{FF2B5EF4-FFF2-40B4-BE49-F238E27FC236}">
                    <a16:creationId xmlns:a16="http://schemas.microsoft.com/office/drawing/2014/main" id="{6B909F53-C214-12B4-55E1-2097ACD8FF88}"/>
                  </a:ext>
                </a:extLst>
              </p:cNvPr>
              <p:cNvCxnSpPr>
                <a:stCxn id="160" idx="5"/>
                <a:endCxn id="168" idx="2"/>
              </p:cNvCxnSpPr>
              <p:nvPr/>
            </p:nvCxnSpPr>
            <p:spPr>
              <a:xfrm flipV="1">
                <a:off x="7949712" y="2815375"/>
                <a:ext cx="526450" cy="383302"/>
              </a:xfrm>
              <a:prstGeom prst="bentConnector3">
                <a:avLst>
                  <a:gd name="adj1" fmla="val 3552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8AC883AD-1269-D285-2B30-25DE6F32454E}"/>
                </a:ext>
              </a:extLst>
            </p:cNvPr>
            <p:cNvGrpSpPr/>
            <p:nvPr/>
          </p:nvGrpSpPr>
          <p:grpSpPr>
            <a:xfrm>
              <a:off x="8898822" y="2231770"/>
              <a:ext cx="1428059" cy="1373974"/>
              <a:chOff x="7985342" y="7362780"/>
              <a:chExt cx="1901172" cy="1865927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48AECC86-0371-1186-581E-F8AE8BD843EA}"/>
                  </a:ext>
                </a:extLst>
              </p:cNvPr>
              <p:cNvGrpSpPr/>
              <p:nvPr/>
            </p:nvGrpSpPr>
            <p:grpSpPr>
              <a:xfrm>
                <a:off x="7985342" y="7362780"/>
                <a:ext cx="1901172" cy="1847473"/>
                <a:chOff x="9544188" y="4232853"/>
                <a:chExt cx="1901172" cy="1847473"/>
              </a:xfrm>
            </p:grpSpPr>
            <p:sp>
              <p:nvSpPr>
                <p:cNvPr id="217" name="Google Shape;193;p51">
                  <a:extLst>
                    <a:ext uri="{FF2B5EF4-FFF2-40B4-BE49-F238E27FC236}">
                      <a16:creationId xmlns:a16="http://schemas.microsoft.com/office/drawing/2014/main" id="{F2AF0ED5-C4D3-CDEB-5367-26533DD1852A}"/>
                    </a:ext>
                  </a:extLst>
                </p:cNvPr>
                <p:cNvSpPr/>
                <p:nvPr/>
              </p:nvSpPr>
              <p:spPr>
                <a:xfrm rot="16200000">
                  <a:off x="9572808" y="4207774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EC5183E-6156-8071-30F4-7273BC5B6169}"/>
                    </a:ext>
                  </a:extLst>
                </p:cNvPr>
                <p:cNvSpPr txBox="1"/>
                <p:nvPr/>
              </p:nvSpPr>
              <p:spPr>
                <a:xfrm>
                  <a:off x="9544188" y="4232853"/>
                  <a:ext cx="1298753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Case5) M(W+H)</a:t>
                  </a:r>
                  <a:r>
                    <a: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  <a:r>
                    <a: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17C2271B-E542-BAF4-5B61-9A6B875F1F56}"/>
                  </a:ext>
                </a:extLst>
              </p:cNvPr>
              <p:cNvGrpSpPr/>
              <p:nvPr/>
            </p:nvGrpSpPr>
            <p:grpSpPr>
              <a:xfrm>
                <a:off x="8048100" y="7613679"/>
                <a:ext cx="1715125" cy="1615028"/>
                <a:chOff x="641471" y="4276185"/>
                <a:chExt cx="1715125" cy="1615028"/>
              </a:xfrm>
            </p:grpSpPr>
            <p:cxnSp>
              <p:nvCxnSpPr>
                <p:cNvPr id="127" name="Google Shape;223;p51">
                  <a:extLst>
                    <a:ext uri="{FF2B5EF4-FFF2-40B4-BE49-F238E27FC236}">
                      <a16:creationId xmlns:a16="http://schemas.microsoft.com/office/drawing/2014/main" id="{3140AE2D-500B-16CF-E73C-8FB81FDB253B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8" name="Google Shape;224;p51">
                  <a:extLst>
                    <a:ext uri="{FF2B5EF4-FFF2-40B4-BE49-F238E27FC236}">
                      <a16:creationId xmlns:a16="http://schemas.microsoft.com/office/drawing/2014/main" id="{28446042-534D-1218-1722-1B5954A29BB4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9" name="Google Shape;225;p51">
                  <a:extLst>
                    <a:ext uri="{FF2B5EF4-FFF2-40B4-BE49-F238E27FC236}">
                      <a16:creationId xmlns:a16="http://schemas.microsoft.com/office/drawing/2014/main" id="{CF9C7BDB-BC0E-B93A-BE7D-1CB5DF7E2B5B}"/>
                    </a:ext>
                  </a:extLst>
                </p:cNvPr>
                <p:cNvCxnSpPr/>
                <p:nvPr/>
              </p:nvCxnSpPr>
              <p:spPr>
                <a:xfrm>
                  <a:off x="652162" y="4973615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30" name="Google Shape;226;p51">
                  <a:extLst>
                    <a:ext uri="{FF2B5EF4-FFF2-40B4-BE49-F238E27FC236}">
                      <a16:creationId xmlns:a16="http://schemas.microsoft.com/office/drawing/2014/main" id="{FC24B601-4819-E3B9-5AF9-231B333248C9}"/>
                    </a:ext>
                  </a:extLst>
                </p:cNvPr>
                <p:cNvSpPr/>
                <p:nvPr/>
              </p:nvSpPr>
              <p:spPr>
                <a:xfrm>
                  <a:off x="813591" y="4788321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2" name="Google Shape;227;p51">
                  <a:extLst>
                    <a:ext uri="{FF2B5EF4-FFF2-40B4-BE49-F238E27FC236}">
                      <a16:creationId xmlns:a16="http://schemas.microsoft.com/office/drawing/2014/main" id="{28929E23-1053-BB87-DF58-C496EC002B4C}"/>
                    </a:ext>
                  </a:extLst>
                </p:cNvPr>
                <p:cNvCxnSpPr/>
                <p:nvPr/>
              </p:nvCxnSpPr>
              <p:spPr>
                <a:xfrm>
                  <a:off x="641471" y="4576568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33" name="Google Shape;234;p51">
                  <a:extLst>
                    <a:ext uri="{FF2B5EF4-FFF2-40B4-BE49-F238E27FC236}">
                      <a16:creationId xmlns:a16="http://schemas.microsoft.com/office/drawing/2014/main" id="{9D7C9B33-6A18-7995-B49F-D5F75C1B261F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237;p51">
                  <a:extLst>
                    <a:ext uri="{FF2B5EF4-FFF2-40B4-BE49-F238E27FC236}">
                      <a16:creationId xmlns:a16="http://schemas.microsoft.com/office/drawing/2014/main" id="{01C458E3-E5CE-8CA5-2FDB-BFFA3E4D6D43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5" name="Google Shape;242;p51">
                  <a:extLst>
                    <a:ext uri="{FF2B5EF4-FFF2-40B4-BE49-F238E27FC236}">
                      <a16:creationId xmlns:a16="http://schemas.microsoft.com/office/drawing/2014/main" id="{F3C55E16-77ED-4F11-8A3F-3000EF5672C7}"/>
                    </a:ext>
                  </a:extLst>
                </p:cNvPr>
                <p:cNvCxnSpPr>
                  <a:cxnSpLocks/>
                  <a:stCxn id="139" idx="5"/>
                </p:cNvCxnSpPr>
                <p:nvPr/>
              </p:nvCxnSpPr>
              <p:spPr>
                <a:xfrm>
                  <a:off x="1090043" y="4517722"/>
                  <a:ext cx="14385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36" name="Google Shape;243;p51">
                  <a:extLst>
                    <a:ext uri="{FF2B5EF4-FFF2-40B4-BE49-F238E27FC236}">
                      <a16:creationId xmlns:a16="http://schemas.microsoft.com/office/drawing/2014/main" id="{AB87D483-8D7A-9666-6632-A7E3CCEE5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38" name="Google Shape;232;p51">
                  <a:extLst>
                    <a:ext uri="{FF2B5EF4-FFF2-40B4-BE49-F238E27FC236}">
                      <a16:creationId xmlns:a16="http://schemas.microsoft.com/office/drawing/2014/main" id="{1E6D13FE-20C4-D78C-AFA9-3E2FDE59D60A}"/>
                    </a:ext>
                  </a:extLst>
                </p:cNvPr>
                <p:cNvSpPr/>
                <p:nvPr/>
              </p:nvSpPr>
              <p:spPr>
                <a:xfrm rot="5400000">
                  <a:off x="961032" y="4618649"/>
                  <a:ext cx="7356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6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226;p51">
                  <a:extLst>
                    <a:ext uri="{FF2B5EF4-FFF2-40B4-BE49-F238E27FC236}">
                      <a16:creationId xmlns:a16="http://schemas.microsoft.com/office/drawing/2014/main" id="{DC5E5E47-7052-B8CA-35DF-904C6C6A3794}"/>
                    </a:ext>
                  </a:extLst>
                </p:cNvPr>
                <p:cNvSpPr/>
                <p:nvPr/>
              </p:nvSpPr>
              <p:spPr>
                <a:xfrm>
                  <a:off x="820208" y="4410257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260;p51">
                  <a:extLst>
                    <a:ext uri="{FF2B5EF4-FFF2-40B4-BE49-F238E27FC236}">
                      <a16:creationId xmlns:a16="http://schemas.microsoft.com/office/drawing/2014/main" id="{6D147214-04C2-6B1E-92A8-E3E770014559}"/>
                    </a:ext>
                  </a:extLst>
                </p:cNvPr>
                <p:cNvSpPr/>
                <p:nvPr/>
              </p:nvSpPr>
              <p:spPr>
                <a:xfrm>
                  <a:off x="1615176" y="5259105"/>
                  <a:ext cx="170153" cy="161498"/>
                </a:xfrm>
                <a:prstGeom prst="flowChartOr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1" name="Google Shape;239;p51">
                  <a:extLst>
                    <a:ext uri="{FF2B5EF4-FFF2-40B4-BE49-F238E27FC236}">
                      <a16:creationId xmlns:a16="http://schemas.microsoft.com/office/drawing/2014/main" id="{11F179DB-FF76-8937-85A8-312AE065C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42" name="Google Shape;238;p51">
                  <a:extLst>
                    <a:ext uri="{FF2B5EF4-FFF2-40B4-BE49-F238E27FC236}">
                      <a16:creationId xmlns:a16="http://schemas.microsoft.com/office/drawing/2014/main" id="{4CACF35A-0E7B-9352-2D6B-ADA56E255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5342132"/>
                  <a:ext cx="673159" cy="313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43" name="Google Shape;241;p51">
                  <a:extLst>
                    <a:ext uri="{FF2B5EF4-FFF2-40B4-BE49-F238E27FC236}">
                      <a16:creationId xmlns:a16="http://schemas.microsoft.com/office/drawing/2014/main" id="{4C5C7E49-E25C-6BDF-5824-8672363374B6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4" name="연결선: 꺾임 153">
                  <a:extLst>
                    <a:ext uri="{FF2B5EF4-FFF2-40B4-BE49-F238E27FC236}">
                      <a16:creationId xmlns:a16="http://schemas.microsoft.com/office/drawing/2014/main" id="{F32D7F67-4592-59B9-CFD2-B59223E030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40153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oogle Shape;242;p51">
                  <a:extLst>
                    <a:ext uri="{FF2B5EF4-FFF2-40B4-BE49-F238E27FC236}">
                      <a16:creationId xmlns:a16="http://schemas.microsoft.com/office/drawing/2014/main" id="{EFEBBBA4-C37E-9721-4A3B-0FD901CAE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0043" y="4887971"/>
                  <a:ext cx="14385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56" name="Google Shape;260;p51">
                  <a:extLst>
                    <a:ext uri="{FF2B5EF4-FFF2-40B4-BE49-F238E27FC236}">
                      <a16:creationId xmlns:a16="http://schemas.microsoft.com/office/drawing/2014/main" id="{40117B73-6EAF-685D-C482-7E9E5C8EC2A0}"/>
                    </a:ext>
                  </a:extLst>
                </p:cNvPr>
                <p:cNvSpPr/>
                <p:nvPr/>
              </p:nvSpPr>
              <p:spPr>
                <a:xfrm>
                  <a:off x="1544554" y="4423661"/>
                  <a:ext cx="170153" cy="161498"/>
                </a:xfrm>
                <a:prstGeom prst="flowChartOr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25" name="연결선: 꺾임 124">
                <a:extLst>
                  <a:ext uri="{FF2B5EF4-FFF2-40B4-BE49-F238E27FC236}">
                    <a16:creationId xmlns:a16="http://schemas.microsoft.com/office/drawing/2014/main" id="{8F4F4052-1AC6-EC50-F2F1-A4F41820790C}"/>
                  </a:ext>
                </a:extLst>
              </p:cNvPr>
              <p:cNvCxnSpPr/>
              <p:nvPr/>
            </p:nvCxnSpPr>
            <p:spPr>
              <a:xfrm flipV="1">
                <a:off x="8812558" y="7842163"/>
                <a:ext cx="526450" cy="383302"/>
              </a:xfrm>
              <a:prstGeom prst="bentConnector3">
                <a:avLst>
                  <a:gd name="adj1" fmla="val 1743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E1F79DB1-C99D-738F-E6CA-97F2021DF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9722" y="7844013"/>
                <a:ext cx="464373" cy="26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8E206624-D705-CB5F-6A6C-C3A5AF50AEFE}"/>
                </a:ext>
              </a:extLst>
            </p:cNvPr>
            <p:cNvGrpSpPr/>
            <p:nvPr/>
          </p:nvGrpSpPr>
          <p:grpSpPr>
            <a:xfrm>
              <a:off x="7385939" y="3699569"/>
              <a:ext cx="1428059" cy="1389069"/>
              <a:chOff x="3425468" y="7136965"/>
              <a:chExt cx="1900747" cy="1845972"/>
            </a:xfrm>
          </p:grpSpPr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57F9CD0C-6999-90D9-4A05-4ED3682876C2}"/>
                  </a:ext>
                </a:extLst>
              </p:cNvPr>
              <p:cNvGrpSpPr/>
              <p:nvPr/>
            </p:nvGrpSpPr>
            <p:grpSpPr>
              <a:xfrm>
                <a:off x="3425468" y="7136965"/>
                <a:ext cx="1900747" cy="1845972"/>
                <a:chOff x="4908300" y="4249953"/>
                <a:chExt cx="1900747" cy="1845972"/>
              </a:xfrm>
            </p:grpSpPr>
            <p:sp>
              <p:nvSpPr>
                <p:cNvPr id="278" name="Google Shape;193;p51">
                  <a:extLst>
                    <a:ext uri="{FF2B5EF4-FFF2-40B4-BE49-F238E27FC236}">
                      <a16:creationId xmlns:a16="http://schemas.microsoft.com/office/drawing/2014/main" id="{71F42EAC-DE26-1DC3-48B7-8FF97F19B6DE}"/>
                    </a:ext>
                  </a:extLst>
                </p:cNvPr>
                <p:cNvSpPr/>
                <p:nvPr/>
              </p:nvSpPr>
              <p:spPr>
                <a:xfrm rot="16200000">
                  <a:off x="4936495" y="4223373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D56A913D-5835-F1A7-D69A-8D4579F2240A}"/>
                    </a:ext>
                  </a:extLst>
                </p:cNvPr>
                <p:cNvSpPr txBox="1"/>
                <p:nvPr/>
              </p:nvSpPr>
              <p:spPr>
                <a:xfrm>
                  <a:off x="4916440" y="4249953"/>
                  <a:ext cx="1065092" cy="306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Case7) WM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D9827CF9-9B42-83E9-98E8-846E14812CD0}"/>
                  </a:ext>
                </a:extLst>
              </p:cNvPr>
              <p:cNvGrpSpPr/>
              <p:nvPr/>
            </p:nvGrpSpPr>
            <p:grpSpPr>
              <a:xfrm>
                <a:off x="3498678" y="7367909"/>
                <a:ext cx="1715125" cy="1615028"/>
                <a:chOff x="641471" y="4276185"/>
                <a:chExt cx="1715125" cy="1615028"/>
              </a:xfrm>
            </p:grpSpPr>
            <p:cxnSp>
              <p:nvCxnSpPr>
                <p:cNvPr id="252" name="Google Shape;223;p51">
                  <a:extLst>
                    <a:ext uri="{FF2B5EF4-FFF2-40B4-BE49-F238E27FC236}">
                      <a16:creationId xmlns:a16="http://schemas.microsoft.com/office/drawing/2014/main" id="{E4AC50C3-EDB1-C41C-4890-630F26804364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53" name="Google Shape;224;p51">
                  <a:extLst>
                    <a:ext uri="{FF2B5EF4-FFF2-40B4-BE49-F238E27FC236}">
                      <a16:creationId xmlns:a16="http://schemas.microsoft.com/office/drawing/2014/main" id="{3B93D70D-5783-01A4-FFC2-375F38D7793A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4" name="Google Shape;227;p51">
                  <a:extLst>
                    <a:ext uri="{FF2B5EF4-FFF2-40B4-BE49-F238E27FC236}">
                      <a16:creationId xmlns:a16="http://schemas.microsoft.com/office/drawing/2014/main" id="{76A9E829-CFAC-4B99-20F4-1075B2E19F11}"/>
                    </a:ext>
                  </a:extLst>
                </p:cNvPr>
                <p:cNvCxnSpPr/>
                <p:nvPr/>
              </p:nvCxnSpPr>
              <p:spPr>
                <a:xfrm>
                  <a:off x="641471" y="4576568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55" name="Google Shape;234;p51">
                  <a:extLst>
                    <a:ext uri="{FF2B5EF4-FFF2-40B4-BE49-F238E27FC236}">
                      <a16:creationId xmlns:a16="http://schemas.microsoft.com/office/drawing/2014/main" id="{674D6820-975E-5738-12A8-E60B163B55E7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37;p51">
                  <a:extLst>
                    <a:ext uri="{FF2B5EF4-FFF2-40B4-BE49-F238E27FC236}">
                      <a16:creationId xmlns:a16="http://schemas.microsoft.com/office/drawing/2014/main" id="{79FCDB92-1CEB-10E0-A244-64ACF8765472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57" name="Google Shape;238;p51">
                  <a:extLst>
                    <a:ext uri="{FF2B5EF4-FFF2-40B4-BE49-F238E27FC236}">
                      <a16:creationId xmlns:a16="http://schemas.microsoft.com/office/drawing/2014/main" id="{BEDD382A-9F80-0645-0585-861CFB169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4257" y="4512484"/>
                  <a:ext cx="11279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58" name="Google Shape;242;p51">
                  <a:extLst>
                    <a:ext uri="{FF2B5EF4-FFF2-40B4-BE49-F238E27FC236}">
                      <a16:creationId xmlns:a16="http://schemas.microsoft.com/office/drawing/2014/main" id="{E467463B-DDE1-B1A8-635B-FC99197C8C96}"/>
                    </a:ext>
                  </a:extLst>
                </p:cNvPr>
                <p:cNvCxnSpPr>
                  <a:cxnSpLocks/>
                  <a:stCxn id="270" idx="5"/>
                </p:cNvCxnSpPr>
                <p:nvPr/>
              </p:nvCxnSpPr>
              <p:spPr>
                <a:xfrm flipV="1">
                  <a:off x="1090043" y="4515103"/>
                  <a:ext cx="498090" cy="261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68" name="Google Shape;243;p51">
                  <a:extLst>
                    <a:ext uri="{FF2B5EF4-FFF2-40B4-BE49-F238E27FC236}">
                      <a16:creationId xmlns:a16="http://schemas.microsoft.com/office/drawing/2014/main" id="{7093E296-6D6D-8AD4-0550-E327E73B09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69" name="Google Shape;232;p51">
                  <a:extLst>
                    <a:ext uri="{FF2B5EF4-FFF2-40B4-BE49-F238E27FC236}">
                      <a16:creationId xmlns:a16="http://schemas.microsoft.com/office/drawing/2014/main" id="{198D5BBB-3EB3-3943-E27B-C3046A25FF2E}"/>
                    </a:ext>
                  </a:extLst>
                </p:cNvPr>
                <p:cNvSpPr/>
                <p:nvPr/>
              </p:nvSpPr>
              <p:spPr>
                <a:xfrm rot="5400000">
                  <a:off x="1478253" y="4428240"/>
                  <a:ext cx="4317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4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26;p51">
                  <a:extLst>
                    <a:ext uri="{FF2B5EF4-FFF2-40B4-BE49-F238E27FC236}">
                      <a16:creationId xmlns:a16="http://schemas.microsoft.com/office/drawing/2014/main" id="{B7BE16C5-5FD0-BA5F-F823-57E78817478A}"/>
                    </a:ext>
                  </a:extLst>
                </p:cNvPr>
                <p:cNvSpPr/>
                <p:nvPr/>
              </p:nvSpPr>
              <p:spPr>
                <a:xfrm>
                  <a:off x="820208" y="4410257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3" name="Google Shape;239;p51">
                  <a:extLst>
                    <a:ext uri="{FF2B5EF4-FFF2-40B4-BE49-F238E27FC236}">
                      <a16:creationId xmlns:a16="http://schemas.microsoft.com/office/drawing/2014/main" id="{E2314DA4-3D6A-4345-325D-C6256328F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76" name="Google Shape;241;p51">
                  <a:extLst>
                    <a:ext uri="{FF2B5EF4-FFF2-40B4-BE49-F238E27FC236}">
                      <a16:creationId xmlns:a16="http://schemas.microsoft.com/office/drawing/2014/main" id="{A6A7B742-450C-9F8C-38D8-5FE93794BA40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7" name="연결선: 꺾임 276">
                  <a:extLst>
                    <a:ext uri="{FF2B5EF4-FFF2-40B4-BE49-F238E27FC236}">
                      <a16:creationId xmlns:a16="http://schemas.microsoft.com/office/drawing/2014/main" id="{9B6C6244-B267-EE3E-25E0-694FD038A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1826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9EFEB470-BB70-12BD-0E8F-CC3AEFB1E8A7}"/>
                </a:ext>
              </a:extLst>
            </p:cNvPr>
            <p:cNvGrpSpPr/>
            <p:nvPr/>
          </p:nvGrpSpPr>
          <p:grpSpPr>
            <a:xfrm>
              <a:off x="8888504" y="3701257"/>
              <a:ext cx="1447327" cy="1385693"/>
              <a:chOff x="7385113" y="2358297"/>
              <a:chExt cx="1926393" cy="1844357"/>
            </a:xfrm>
          </p:grpSpPr>
          <p:grpSp>
            <p:nvGrpSpPr>
              <p:cNvPr id="282" name="그룹 281">
                <a:extLst>
                  <a:ext uri="{FF2B5EF4-FFF2-40B4-BE49-F238E27FC236}">
                    <a16:creationId xmlns:a16="http://schemas.microsoft.com/office/drawing/2014/main" id="{5CE461FC-504D-0A3C-4C06-82EC86BCA11A}"/>
                  </a:ext>
                </a:extLst>
              </p:cNvPr>
              <p:cNvGrpSpPr/>
              <p:nvPr/>
            </p:nvGrpSpPr>
            <p:grpSpPr>
              <a:xfrm>
                <a:off x="7385113" y="2358297"/>
                <a:ext cx="1926393" cy="1844357"/>
                <a:chOff x="7281491" y="4234355"/>
                <a:chExt cx="1926393" cy="1844357"/>
              </a:xfrm>
            </p:grpSpPr>
            <p:sp>
              <p:nvSpPr>
                <p:cNvPr id="305" name="Google Shape;193;p51">
                  <a:extLst>
                    <a:ext uri="{FF2B5EF4-FFF2-40B4-BE49-F238E27FC236}">
                      <a16:creationId xmlns:a16="http://schemas.microsoft.com/office/drawing/2014/main" id="{FE9AB1FB-5212-2694-EFF2-37AB4E877C57}"/>
                    </a:ext>
                  </a:extLst>
                </p:cNvPr>
                <p:cNvSpPr/>
                <p:nvPr/>
              </p:nvSpPr>
              <p:spPr>
                <a:xfrm rot="16200000">
                  <a:off x="7335332" y="4206160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E8B3C53C-979D-98B1-A930-BF7B724F57BA}"/>
                    </a:ext>
                  </a:extLst>
                </p:cNvPr>
                <p:cNvSpPr txBox="1"/>
                <p:nvPr/>
              </p:nvSpPr>
              <p:spPr>
                <a:xfrm>
                  <a:off x="7281491" y="4249953"/>
                  <a:ext cx="1030954" cy="3072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Case8) HM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3" name="그룹 282">
                <a:extLst>
                  <a:ext uri="{FF2B5EF4-FFF2-40B4-BE49-F238E27FC236}">
                    <a16:creationId xmlns:a16="http://schemas.microsoft.com/office/drawing/2014/main" id="{4BEC6C46-D1BE-4DA4-D4E0-9FA5ECA22863}"/>
                  </a:ext>
                </a:extLst>
              </p:cNvPr>
              <p:cNvGrpSpPr/>
              <p:nvPr/>
            </p:nvGrpSpPr>
            <p:grpSpPr>
              <a:xfrm>
                <a:off x="7518448" y="2579076"/>
                <a:ext cx="1704434" cy="1615028"/>
                <a:chOff x="652162" y="4276185"/>
                <a:chExt cx="1704434" cy="1615028"/>
              </a:xfrm>
            </p:grpSpPr>
            <p:cxnSp>
              <p:nvCxnSpPr>
                <p:cNvPr id="285" name="Google Shape;223;p51">
                  <a:extLst>
                    <a:ext uri="{FF2B5EF4-FFF2-40B4-BE49-F238E27FC236}">
                      <a16:creationId xmlns:a16="http://schemas.microsoft.com/office/drawing/2014/main" id="{020FD48A-6CB4-F768-17ED-8B7A827DD625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86" name="Google Shape;224;p51">
                  <a:extLst>
                    <a:ext uri="{FF2B5EF4-FFF2-40B4-BE49-F238E27FC236}">
                      <a16:creationId xmlns:a16="http://schemas.microsoft.com/office/drawing/2014/main" id="{31940567-8B48-94C3-50E8-A88A54493B6A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93" name="Google Shape;225;p51">
                  <a:extLst>
                    <a:ext uri="{FF2B5EF4-FFF2-40B4-BE49-F238E27FC236}">
                      <a16:creationId xmlns:a16="http://schemas.microsoft.com/office/drawing/2014/main" id="{62BB930E-6C44-21DD-3F00-B86DEF69859E}"/>
                    </a:ext>
                  </a:extLst>
                </p:cNvPr>
                <p:cNvCxnSpPr/>
                <p:nvPr/>
              </p:nvCxnSpPr>
              <p:spPr>
                <a:xfrm>
                  <a:off x="652162" y="4973615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94" name="Google Shape;226;p51">
                  <a:extLst>
                    <a:ext uri="{FF2B5EF4-FFF2-40B4-BE49-F238E27FC236}">
                      <a16:creationId xmlns:a16="http://schemas.microsoft.com/office/drawing/2014/main" id="{5EDB1BBF-FB76-A5CA-D7D2-B750AE21EA24}"/>
                    </a:ext>
                  </a:extLst>
                </p:cNvPr>
                <p:cNvSpPr/>
                <p:nvPr/>
              </p:nvSpPr>
              <p:spPr>
                <a:xfrm>
                  <a:off x="813591" y="4788321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34;p51">
                  <a:extLst>
                    <a:ext uri="{FF2B5EF4-FFF2-40B4-BE49-F238E27FC236}">
                      <a16:creationId xmlns:a16="http://schemas.microsoft.com/office/drawing/2014/main" id="{47CAEF98-86F2-3835-635A-6E4D09EA3E83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37;p51">
                  <a:extLst>
                    <a:ext uri="{FF2B5EF4-FFF2-40B4-BE49-F238E27FC236}">
                      <a16:creationId xmlns:a16="http://schemas.microsoft.com/office/drawing/2014/main" id="{7D419175-FE24-0033-A3A2-3904105D3ABE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97" name="Google Shape;238;p51">
                  <a:extLst>
                    <a:ext uri="{FF2B5EF4-FFF2-40B4-BE49-F238E27FC236}">
                      <a16:creationId xmlns:a16="http://schemas.microsoft.com/office/drawing/2014/main" id="{FCD87324-83E1-892F-DDA2-5024ACAD3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4257" y="4512484"/>
                  <a:ext cx="11279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8" name="Google Shape;243;p51">
                  <a:extLst>
                    <a:ext uri="{FF2B5EF4-FFF2-40B4-BE49-F238E27FC236}">
                      <a16:creationId xmlns:a16="http://schemas.microsoft.com/office/drawing/2014/main" id="{6264CA52-E7BF-F9C7-B171-28ED47D2D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99" name="Google Shape;232;p51">
                  <a:extLst>
                    <a:ext uri="{FF2B5EF4-FFF2-40B4-BE49-F238E27FC236}">
                      <a16:creationId xmlns:a16="http://schemas.microsoft.com/office/drawing/2014/main" id="{083CC570-68C4-0DC0-C374-E17DEF7811B5}"/>
                    </a:ext>
                  </a:extLst>
                </p:cNvPr>
                <p:cNvSpPr/>
                <p:nvPr/>
              </p:nvSpPr>
              <p:spPr>
                <a:xfrm rot="5400000">
                  <a:off x="1478253" y="4428240"/>
                  <a:ext cx="4317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4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1" name="Google Shape;239;p51">
                  <a:extLst>
                    <a:ext uri="{FF2B5EF4-FFF2-40B4-BE49-F238E27FC236}">
                      <a16:creationId xmlns:a16="http://schemas.microsoft.com/office/drawing/2014/main" id="{097AC5A1-1CF4-55D6-B0DD-3C33ED433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03" name="Google Shape;241;p51">
                  <a:extLst>
                    <a:ext uri="{FF2B5EF4-FFF2-40B4-BE49-F238E27FC236}">
                      <a16:creationId xmlns:a16="http://schemas.microsoft.com/office/drawing/2014/main" id="{9FE2A4B0-809C-ED42-B145-17D9A928FE58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04" name="연결선: 꺾임 303">
                  <a:extLst>
                    <a:ext uri="{FF2B5EF4-FFF2-40B4-BE49-F238E27FC236}">
                      <a16:creationId xmlns:a16="http://schemas.microsoft.com/office/drawing/2014/main" id="{7BB35347-5DE0-CFDC-9A0F-D4894F4287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18269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연결선: 꺾임 283">
                <a:extLst>
                  <a:ext uri="{FF2B5EF4-FFF2-40B4-BE49-F238E27FC236}">
                    <a16:creationId xmlns:a16="http://schemas.microsoft.com/office/drawing/2014/main" id="{47EBE573-2841-78F3-6420-BDB8B97A94BD}"/>
                  </a:ext>
                </a:extLst>
              </p:cNvPr>
              <p:cNvCxnSpPr>
                <a:stCxn id="294" idx="5"/>
                <a:endCxn id="299" idx="2"/>
              </p:cNvCxnSpPr>
              <p:nvPr/>
            </p:nvCxnSpPr>
            <p:spPr>
              <a:xfrm flipV="1">
                <a:off x="7949712" y="2815375"/>
                <a:ext cx="526450" cy="383302"/>
              </a:xfrm>
              <a:prstGeom prst="bentConnector3">
                <a:avLst>
                  <a:gd name="adj1" fmla="val 3552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37B1FA69-9A91-0297-C69B-E5ED3CC6EE8E}"/>
                </a:ext>
              </a:extLst>
            </p:cNvPr>
            <p:cNvGrpSpPr/>
            <p:nvPr/>
          </p:nvGrpSpPr>
          <p:grpSpPr>
            <a:xfrm>
              <a:off x="10400187" y="2231770"/>
              <a:ext cx="1428059" cy="1373974"/>
              <a:chOff x="7985342" y="7362780"/>
              <a:chExt cx="1901172" cy="1865927"/>
            </a:xfrm>
          </p:grpSpPr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DEDA9036-84AF-64FF-D688-D0D6E902607B}"/>
                  </a:ext>
                </a:extLst>
              </p:cNvPr>
              <p:cNvGrpSpPr/>
              <p:nvPr/>
            </p:nvGrpSpPr>
            <p:grpSpPr>
              <a:xfrm>
                <a:off x="7985342" y="7362780"/>
                <a:ext cx="1901172" cy="1847473"/>
                <a:chOff x="9544188" y="4232853"/>
                <a:chExt cx="1901172" cy="1847473"/>
              </a:xfrm>
            </p:grpSpPr>
            <p:sp>
              <p:nvSpPr>
                <p:cNvPr id="377" name="Google Shape;193;p51">
                  <a:extLst>
                    <a:ext uri="{FF2B5EF4-FFF2-40B4-BE49-F238E27FC236}">
                      <a16:creationId xmlns:a16="http://schemas.microsoft.com/office/drawing/2014/main" id="{5395BDF0-B69D-EAF4-4D15-99F245D1FD76}"/>
                    </a:ext>
                  </a:extLst>
                </p:cNvPr>
                <p:cNvSpPr/>
                <p:nvPr/>
              </p:nvSpPr>
              <p:spPr>
                <a:xfrm rot="16200000">
                  <a:off x="9572808" y="4207774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0C4EDCDE-E7BE-BDA0-45DC-D16D2189C799}"/>
                    </a:ext>
                  </a:extLst>
                </p:cNvPr>
                <p:cNvSpPr txBox="1"/>
                <p:nvPr/>
              </p:nvSpPr>
              <p:spPr>
                <a:xfrm>
                  <a:off x="9544188" y="4232853"/>
                  <a:ext cx="1368368" cy="3134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Case6) M(W+H)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43329ECF-3F07-8FF1-3406-D50D2E4E57D8}"/>
                  </a:ext>
                </a:extLst>
              </p:cNvPr>
              <p:cNvGrpSpPr/>
              <p:nvPr/>
            </p:nvGrpSpPr>
            <p:grpSpPr>
              <a:xfrm>
                <a:off x="8048100" y="7613679"/>
                <a:ext cx="1715125" cy="1615028"/>
                <a:chOff x="641471" y="4276185"/>
                <a:chExt cx="1715125" cy="1615028"/>
              </a:xfrm>
            </p:grpSpPr>
            <p:cxnSp>
              <p:nvCxnSpPr>
                <p:cNvPr id="312" name="Google Shape;223;p51">
                  <a:extLst>
                    <a:ext uri="{FF2B5EF4-FFF2-40B4-BE49-F238E27FC236}">
                      <a16:creationId xmlns:a16="http://schemas.microsoft.com/office/drawing/2014/main" id="{A5C4FE9B-EEFB-E82E-032F-B5D52CC6A2A1}"/>
                    </a:ext>
                  </a:extLst>
                </p:cNvPr>
                <p:cNvCxnSpPr/>
                <p:nvPr/>
              </p:nvCxnSpPr>
              <p:spPr>
                <a:xfrm>
                  <a:off x="652163" y="5392732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13" name="Google Shape;224;p51">
                  <a:extLst>
                    <a:ext uri="{FF2B5EF4-FFF2-40B4-BE49-F238E27FC236}">
                      <a16:creationId xmlns:a16="http://schemas.microsoft.com/office/drawing/2014/main" id="{A6DD0993-FF85-E021-1E3B-EFAC5A7C6308}"/>
                    </a:ext>
                  </a:extLst>
                </p:cNvPr>
                <p:cNvSpPr/>
                <p:nvPr/>
              </p:nvSpPr>
              <p:spPr>
                <a:xfrm>
                  <a:off x="793453" y="511387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14" name="Google Shape;225;p51">
                  <a:extLst>
                    <a:ext uri="{FF2B5EF4-FFF2-40B4-BE49-F238E27FC236}">
                      <a16:creationId xmlns:a16="http://schemas.microsoft.com/office/drawing/2014/main" id="{AD1B699F-12F5-6A4C-CABD-374B11FA2ACC}"/>
                    </a:ext>
                  </a:extLst>
                </p:cNvPr>
                <p:cNvCxnSpPr/>
                <p:nvPr/>
              </p:nvCxnSpPr>
              <p:spPr>
                <a:xfrm>
                  <a:off x="652162" y="4973615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15" name="Google Shape;226;p51">
                  <a:extLst>
                    <a:ext uri="{FF2B5EF4-FFF2-40B4-BE49-F238E27FC236}">
                      <a16:creationId xmlns:a16="http://schemas.microsoft.com/office/drawing/2014/main" id="{D77A0099-F200-CD80-94C1-C99FB34C6AC0}"/>
                    </a:ext>
                  </a:extLst>
                </p:cNvPr>
                <p:cNvSpPr/>
                <p:nvPr/>
              </p:nvSpPr>
              <p:spPr>
                <a:xfrm>
                  <a:off x="813591" y="4788321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19" name="Google Shape;227;p51">
                  <a:extLst>
                    <a:ext uri="{FF2B5EF4-FFF2-40B4-BE49-F238E27FC236}">
                      <a16:creationId xmlns:a16="http://schemas.microsoft.com/office/drawing/2014/main" id="{8C5FDCCC-C414-CF6B-2DDB-17C550D4CDCD}"/>
                    </a:ext>
                  </a:extLst>
                </p:cNvPr>
                <p:cNvCxnSpPr/>
                <p:nvPr/>
              </p:nvCxnSpPr>
              <p:spPr>
                <a:xfrm>
                  <a:off x="641471" y="4576568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20" name="Google Shape;234;p51">
                  <a:extLst>
                    <a:ext uri="{FF2B5EF4-FFF2-40B4-BE49-F238E27FC236}">
                      <a16:creationId xmlns:a16="http://schemas.microsoft.com/office/drawing/2014/main" id="{CB4D2C70-F7A4-843A-2051-4263B8B9E969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237;p51">
                  <a:extLst>
                    <a:ext uri="{FF2B5EF4-FFF2-40B4-BE49-F238E27FC236}">
                      <a16:creationId xmlns:a16="http://schemas.microsoft.com/office/drawing/2014/main" id="{C2630F61-C8A3-25FA-CDCA-BA35E95B685D}"/>
                    </a:ext>
                  </a:extLst>
                </p:cNvPr>
                <p:cNvSpPr/>
                <p:nvPr/>
              </p:nvSpPr>
              <p:spPr>
                <a:xfrm>
                  <a:off x="1922029" y="5111664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33" name="Google Shape;242;p51">
                  <a:extLst>
                    <a:ext uri="{FF2B5EF4-FFF2-40B4-BE49-F238E27FC236}">
                      <a16:creationId xmlns:a16="http://schemas.microsoft.com/office/drawing/2014/main" id="{FB7C16C6-CE52-B6C7-B759-DB7A50EAD4D6}"/>
                    </a:ext>
                  </a:extLst>
                </p:cNvPr>
                <p:cNvCxnSpPr>
                  <a:cxnSpLocks/>
                  <a:stCxn id="346" idx="5"/>
                </p:cNvCxnSpPr>
                <p:nvPr/>
              </p:nvCxnSpPr>
              <p:spPr>
                <a:xfrm>
                  <a:off x="1090043" y="4517722"/>
                  <a:ext cx="14385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36" name="Google Shape;243;p51">
                  <a:extLst>
                    <a:ext uri="{FF2B5EF4-FFF2-40B4-BE49-F238E27FC236}">
                      <a16:creationId xmlns:a16="http://schemas.microsoft.com/office/drawing/2014/main" id="{78E60D8F-55D6-4614-EFF0-2EF705C12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5563486"/>
                  <a:ext cx="0" cy="327727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42" name="Google Shape;232;p51">
                  <a:extLst>
                    <a:ext uri="{FF2B5EF4-FFF2-40B4-BE49-F238E27FC236}">
                      <a16:creationId xmlns:a16="http://schemas.microsoft.com/office/drawing/2014/main" id="{2FB0C1A0-2664-6166-72D4-C282AE82D73E}"/>
                    </a:ext>
                  </a:extLst>
                </p:cNvPr>
                <p:cNvSpPr/>
                <p:nvPr/>
              </p:nvSpPr>
              <p:spPr>
                <a:xfrm rot="5400000">
                  <a:off x="961032" y="4618649"/>
                  <a:ext cx="7356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6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226;p51">
                  <a:extLst>
                    <a:ext uri="{FF2B5EF4-FFF2-40B4-BE49-F238E27FC236}">
                      <a16:creationId xmlns:a16="http://schemas.microsoft.com/office/drawing/2014/main" id="{6B4FF222-F33E-986A-29B3-1F98EFE57304}"/>
                    </a:ext>
                  </a:extLst>
                </p:cNvPr>
                <p:cNvSpPr/>
                <p:nvPr/>
              </p:nvSpPr>
              <p:spPr>
                <a:xfrm>
                  <a:off x="820208" y="4410257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53" name="Google Shape;239;p51">
                  <a:extLst>
                    <a:ext uri="{FF2B5EF4-FFF2-40B4-BE49-F238E27FC236}">
                      <a16:creationId xmlns:a16="http://schemas.microsoft.com/office/drawing/2014/main" id="{7FC11A9E-5523-83E8-E164-E126C871F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9829" y="4734362"/>
                  <a:ext cx="3" cy="377302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57" name="Google Shape;241;p51">
                  <a:extLst>
                    <a:ext uri="{FF2B5EF4-FFF2-40B4-BE49-F238E27FC236}">
                      <a16:creationId xmlns:a16="http://schemas.microsoft.com/office/drawing/2014/main" id="{475DA529-0438-E11A-341C-7648AED8BAFF}"/>
                    </a:ext>
                  </a:extLst>
                </p:cNvPr>
                <p:cNvSpPr/>
                <p:nvPr/>
              </p:nvSpPr>
              <p:spPr>
                <a:xfrm>
                  <a:off x="2053667" y="4797476"/>
                  <a:ext cx="180287" cy="190342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59" name="연결선: 꺾임 358">
                  <a:extLst>
                    <a:ext uri="{FF2B5EF4-FFF2-40B4-BE49-F238E27FC236}">
                      <a16:creationId xmlns:a16="http://schemas.microsoft.com/office/drawing/2014/main" id="{92F8C061-D27E-326D-8889-064B3A119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3894" y="4889980"/>
                  <a:ext cx="870520" cy="447595"/>
                </a:xfrm>
                <a:prstGeom prst="bentConnector3">
                  <a:avLst>
                    <a:gd name="adj1" fmla="val 40153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Google Shape;242;p51">
                  <a:extLst>
                    <a:ext uri="{FF2B5EF4-FFF2-40B4-BE49-F238E27FC236}">
                      <a16:creationId xmlns:a16="http://schemas.microsoft.com/office/drawing/2014/main" id="{07E851F3-859E-2C9A-B520-9E505A682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0043" y="4887971"/>
                  <a:ext cx="143851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76" name="Google Shape;260;p51">
                  <a:extLst>
                    <a:ext uri="{FF2B5EF4-FFF2-40B4-BE49-F238E27FC236}">
                      <a16:creationId xmlns:a16="http://schemas.microsoft.com/office/drawing/2014/main" id="{629B7A26-A0A4-D55A-DD92-7EB68F330C27}"/>
                    </a:ext>
                  </a:extLst>
                </p:cNvPr>
                <p:cNvSpPr/>
                <p:nvPr/>
              </p:nvSpPr>
              <p:spPr>
                <a:xfrm>
                  <a:off x="1544554" y="4423661"/>
                  <a:ext cx="170153" cy="161498"/>
                </a:xfrm>
                <a:prstGeom prst="flowChartOr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10" name="연결선: 꺾임 309">
                <a:extLst>
                  <a:ext uri="{FF2B5EF4-FFF2-40B4-BE49-F238E27FC236}">
                    <a16:creationId xmlns:a16="http://schemas.microsoft.com/office/drawing/2014/main" id="{276FC591-40ED-C11C-714A-61BF3FE05EDC}"/>
                  </a:ext>
                </a:extLst>
              </p:cNvPr>
              <p:cNvCxnSpPr/>
              <p:nvPr/>
            </p:nvCxnSpPr>
            <p:spPr>
              <a:xfrm flipV="1">
                <a:off x="8812558" y="7842163"/>
                <a:ext cx="526450" cy="383302"/>
              </a:xfrm>
              <a:prstGeom prst="bentConnector3">
                <a:avLst>
                  <a:gd name="adj1" fmla="val 1743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>
                <a:extLst>
                  <a:ext uri="{FF2B5EF4-FFF2-40B4-BE49-F238E27FC236}">
                    <a16:creationId xmlns:a16="http://schemas.microsoft.com/office/drawing/2014/main" id="{5E1D58E1-AFFA-E3A6-B47F-E74A848A2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9722" y="7844013"/>
                <a:ext cx="464373" cy="26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그룹 381">
              <a:extLst>
                <a:ext uri="{FF2B5EF4-FFF2-40B4-BE49-F238E27FC236}">
                  <a16:creationId xmlns:a16="http://schemas.microsoft.com/office/drawing/2014/main" id="{15302539-2949-710D-C44F-E2500122FAD5}"/>
                </a:ext>
              </a:extLst>
            </p:cNvPr>
            <p:cNvGrpSpPr/>
            <p:nvPr/>
          </p:nvGrpSpPr>
          <p:grpSpPr>
            <a:xfrm>
              <a:off x="10394570" y="3699569"/>
              <a:ext cx="1428059" cy="1389069"/>
              <a:chOff x="3425468" y="7136965"/>
              <a:chExt cx="1900747" cy="1845972"/>
            </a:xfrm>
          </p:grpSpPr>
          <p:grpSp>
            <p:nvGrpSpPr>
              <p:cNvPr id="383" name="그룹 382">
                <a:extLst>
                  <a:ext uri="{FF2B5EF4-FFF2-40B4-BE49-F238E27FC236}">
                    <a16:creationId xmlns:a16="http://schemas.microsoft.com/office/drawing/2014/main" id="{06638125-9345-9B7A-D478-A90021E8980C}"/>
                  </a:ext>
                </a:extLst>
              </p:cNvPr>
              <p:cNvGrpSpPr/>
              <p:nvPr/>
            </p:nvGrpSpPr>
            <p:grpSpPr>
              <a:xfrm>
                <a:off x="3425468" y="7136965"/>
                <a:ext cx="1900747" cy="1845972"/>
                <a:chOff x="4908300" y="4249953"/>
                <a:chExt cx="1900747" cy="1845972"/>
              </a:xfrm>
            </p:grpSpPr>
            <p:sp>
              <p:nvSpPr>
                <p:cNvPr id="402" name="Google Shape;193;p51">
                  <a:extLst>
                    <a:ext uri="{FF2B5EF4-FFF2-40B4-BE49-F238E27FC236}">
                      <a16:creationId xmlns:a16="http://schemas.microsoft.com/office/drawing/2014/main" id="{EC8297FE-27B0-8241-C2C3-71A76B98940B}"/>
                    </a:ext>
                  </a:extLst>
                </p:cNvPr>
                <p:cNvSpPr/>
                <p:nvPr/>
              </p:nvSpPr>
              <p:spPr>
                <a:xfrm rot="16200000">
                  <a:off x="4936495" y="4223373"/>
                  <a:ext cx="1844357" cy="1900747"/>
                </a:xfrm>
                <a:prstGeom prst="rect">
                  <a:avLst/>
                </a:prstGeom>
                <a:solidFill>
                  <a:srgbClr val="DEEBF8">
                    <a:alpha val="50000"/>
                  </a:srgbClr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eaVert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TextBox 402">
                  <a:extLst>
                    <a:ext uri="{FF2B5EF4-FFF2-40B4-BE49-F238E27FC236}">
                      <a16:creationId xmlns:a16="http://schemas.microsoft.com/office/drawing/2014/main" id="{BD353ADA-B167-3ADD-99E0-46B8E9025576}"/>
                    </a:ext>
                  </a:extLst>
                </p:cNvPr>
                <p:cNvSpPr txBox="1"/>
                <p:nvPr/>
              </p:nvSpPr>
              <p:spPr>
                <a:xfrm>
                  <a:off x="4916440" y="4249953"/>
                  <a:ext cx="1432071" cy="306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Case 9/10) W / H</a:t>
                  </a:r>
                  <a:endParaRPr lang="ko-KR" altLang="en-US" sz="9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4" name="그룹 383">
                <a:extLst>
                  <a:ext uri="{FF2B5EF4-FFF2-40B4-BE49-F238E27FC236}">
                    <a16:creationId xmlns:a16="http://schemas.microsoft.com/office/drawing/2014/main" id="{C82FE3C5-02DF-DF8E-EF9D-331AC2E76B11}"/>
                  </a:ext>
                </a:extLst>
              </p:cNvPr>
              <p:cNvGrpSpPr/>
              <p:nvPr/>
            </p:nvGrpSpPr>
            <p:grpSpPr>
              <a:xfrm>
                <a:off x="3498678" y="7367909"/>
                <a:ext cx="1715125" cy="1615028"/>
                <a:chOff x="641471" y="4276185"/>
                <a:chExt cx="1715125" cy="1615028"/>
              </a:xfrm>
            </p:grpSpPr>
            <p:cxnSp>
              <p:nvCxnSpPr>
                <p:cNvPr id="390" name="Google Shape;227;p51">
                  <a:extLst>
                    <a:ext uri="{FF2B5EF4-FFF2-40B4-BE49-F238E27FC236}">
                      <a16:creationId xmlns:a16="http://schemas.microsoft.com/office/drawing/2014/main" id="{06BF60FC-805B-B81F-8DAC-A92E44691E71}"/>
                    </a:ext>
                  </a:extLst>
                </p:cNvPr>
                <p:cNvCxnSpPr/>
                <p:nvPr/>
              </p:nvCxnSpPr>
              <p:spPr>
                <a:xfrm>
                  <a:off x="641471" y="4576568"/>
                  <a:ext cx="1208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92" name="Google Shape;234;p51">
                  <a:extLst>
                    <a:ext uri="{FF2B5EF4-FFF2-40B4-BE49-F238E27FC236}">
                      <a16:creationId xmlns:a16="http://schemas.microsoft.com/office/drawing/2014/main" id="{5C54D4DC-5F83-D095-2232-8B39BA7B6223}"/>
                    </a:ext>
                  </a:extLst>
                </p:cNvPr>
                <p:cNvSpPr/>
                <p:nvPr/>
              </p:nvSpPr>
              <p:spPr>
                <a:xfrm>
                  <a:off x="1924862" y="4276185"/>
                  <a:ext cx="431734" cy="45182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94" name="Google Shape;238;p51">
                  <a:extLst>
                    <a:ext uri="{FF2B5EF4-FFF2-40B4-BE49-F238E27FC236}">
                      <a16:creationId xmlns:a16="http://schemas.microsoft.com/office/drawing/2014/main" id="{D40B1190-BE3A-76C0-C086-0F3FCB829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94257" y="4512484"/>
                  <a:ext cx="11279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95" name="Google Shape;242;p51">
                  <a:extLst>
                    <a:ext uri="{FF2B5EF4-FFF2-40B4-BE49-F238E27FC236}">
                      <a16:creationId xmlns:a16="http://schemas.microsoft.com/office/drawing/2014/main" id="{8A850D24-9D74-5497-8D55-5067078F2E2D}"/>
                    </a:ext>
                  </a:extLst>
                </p:cNvPr>
                <p:cNvCxnSpPr>
                  <a:cxnSpLocks/>
                  <a:stCxn id="398" idx="5"/>
                </p:cNvCxnSpPr>
                <p:nvPr/>
              </p:nvCxnSpPr>
              <p:spPr>
                <a:xfrm flipV="1">
                  <a:off x="1090043" y="4515103"/>
                  <a:ext cx="498090" cy="261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96" name="Google Shape;243;p51">
                  <a:extLst>
                    <a:ext uri="{FF2B5EF4-FFF2-40B4-BE49-F238E27FC236}">
                      <a16:creationId xmlns:a16="http://schemas.microsoft.com/office/drawing/2014/main" id="{CAD74F5C-22D1-3421-5509-CE620A018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9829" y="4797477"/>
                  <a:ext cx="0" cy="109373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397" name="Google Shape;232;p51">
                  <a:extLst>
                    <a:ext uri="{FF2B5EF4-FFF2-40B4-BE49-F238E27FC236}">
                      <a16:creationId xmlns:a16="http://schemas.microsoft.com/office/drawing/2014/main" id="{07648757-18AD-6F20-424D-FCB35A0174A3}"/>
                    </a:ext>
                  </a:extLst>
                </p:cNvPr>
                <p:cNvSpPr/>
                <p:nvPr/>
              </p:nvSpPr>
              <p:spPr>
                <a:xfrm rot="5400000">
                  <a:off x="1478253" y="4428240"/>
                  <a:ext cx="431734" cy="168488"/>
                </a:xfrm>
                <a:prstGeom prst="rect">
                  <a:avLst/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sz="400" dirty="0" err="1">
                      <a:latin typeface="Arial"/>
                      <a:ea typeface="Arial"/>
                      <a:cs typeface="Arial"/>
                      <a:sym typeface="Arial"/>
                    </a:rPr>
                    <a:t>Interp</a:t>
                  </a:r>
                  <a:endParaRPr sz="600" dirty="0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226;p51">
                  <a:extLst>
                    <a:ext uri="{FF2B5EF4-FFF2-40B4-BE49-F238E27FC236}">
                      <a16:creationId xmlns:a16="http://schemas.microsoft.com/office/drawing/2014/main" id="{B1755018-C6D9-3C04-B451-C63F2A7C5604}"/>
                    </a:ext>
                  </a:extLst>
                </p:cNvPr>
                <p:cNvSpPr/>
                <p:nvPr/>
              </p:nvSpPr>
              <p:spPr>
                <a:xfrm>
                  <a:off x="820208" y="4410257"/>
                  <a:ext cx="269835" cy="282389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8"/>
                </a:solidFill>
                <a:ln w="127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09" name="오른쪽 중괄호 408">
            <a:extLst>
              <a:ext uri="{FF2B5EF4-FFF2-40B4-BE49-F238E27FC236}">
                <a16:creationId xmlns:a16="http://schemas.microsoft.com/office/drawing/2014/main" id="{F061DBE0-EABE-DA5D-A16D-FCADA2F7359C}"/>
              </a:ext>
            </a:extLst>
          </p:cNvPr>
          <p:cNvSpPr/>
          <p:nvPr/>
        </p:nvSpPr>
        <p:spPr>
          <a:xfrm>
            <a:off x="5459245" y="1317910"/>
            <a:ext cx="235441" cy="997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오른쪽 중괄호 409">
            <a:extLst>
              <a:ext uri="{FF2B5EF4-FFF2-40B4-BE49-F238E27FC236}">
                <a16:creationId xmlns:a16="http://schemas.microsoft.com/office/drawing/2014/main" id="{FB78CAA8-0FDB-496F-C52B-949B66A8A179}"/>
              </a:ext>
            </a:extLst>
          </p:cNvPr>
          <p:cNvSpPr/>
          <p:nvPr/>
        </p:nvSpPr>
        <p:spPr>
          <a:xfrm>
            <a:off x="5465440" y="2322768"/>
            <a:ext cx="235441" cy="5970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D6A039FE-867F-4707-0B00-9BAAF01C2306}"/>
              </a:ext>
            </a:extLst>
          </p:cNvPr>
          <p:cNvSpPr txBox="1"/>
          <p:nvPr/>
        </p:nvSpPr>
        <p:spPr>
          <a:xfrm>
            <a:off x="5695621" y="2399908"/>
            <a:ext cx="1427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얼굴 정보가 우선된 특징 추출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2F61570D-CB8A-7EC8-08D1-0791AD235F4D}"/>
              </a:ext>
            </a:extLst>
          </p:cNvPr>
          <p:cNvSpPr txBox="1"/>
          <p:nvPr/>
        </p:nvSpPr>
        <p:spPr>
          <a:xfrm>
            <a:off x="5717627" y="1432120"/>
            <a:ext cx="1427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얼굴의 대칭성 및 </a:t>
            </a:r>
            <a:r>
              <a:rPr lang="en-US" altLang="ko-KR" sz="1200" dirty="0"/>
              <a:t>BVP</a:t>
            </a:r>
            <a:r>
              <a:rPr lang="ko-KR" altLang="en-US" sz="1200" dirty="0"/>
              <a:t>의 흐름 정보가 우선된 </a:t>
            </a:r>
            <a:br>
              <a:rPr lang="en-US" altLang="ko-KR" sz="1200" dirty="0"/>
            </a:br>
            <a:r>
              <a:rPr lang="ko-KR" altLang="en-US" sz="1200" dirty="0"/>
              <a:t>특징 추출</a:t>
            </a:r>
          </a:p>
        </p:txBody>
      </p:sp>
    </p:spTree>
    <p:extLst>
      <p:ext uri="{BB962C8B-B14F-4D97-AF65-F5344CB8AC3E}">
        <p14:creationId xmlns:p14="http://schemas.microsoft.com/office/powerpoint/2010/main" val="1342840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평가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D4874-22A0-F64A-98FC-0B6C25D1AFE2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37" name="내용 개체 틀 2">
            <a:extLst>
              <a:ext uri="{FF2B5EF4-FFF2-40B4-BE49-F238E27FC236}">
                <a16:creationId xmlns:a16="http://schemas.microsoft.com/office/drawing/2014/main" id="{F2587ADD-7A70-2DEB-BF2E-C41693D4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010"/>
            <a:ext cx="10515600" cy="1725790"/>
          </a:xfrm>
        </p:spPr>
        <p:txBody>
          <a:bodyPr/>
          <a:lstStyle/>
          <a:p>
            <a:r>
              <a:rPr lang="ko-KR" altLang="en-US" dirty="0"/>
              <a:t>데이터셋</a:t>
            </a:r>
            <a:endParaRPr lang="en-US" altLang="ko-KR" dirty="0"/>
          </a:p>
          <a:p>
            <a:pPr lvl="1"/>
            <a:r>
              <a:rPr lang="en-US" altLang="ko-KR" sz="1600" dirty="0"/>
              <a:t>V4V</a:t>
            </a:r>
          </a:p>
          <a:p>
            <a:pPr lvl="2"/>
            <a:r>
              <a:rPr lang="ko-KR" altLang="en-US" sz="1200" dirty="0"/>
              <a:t>여성 참여자 </a:t>
            </a:r>
            <a:r>
              <a:rPr lang="en-US" altLang="ko-KR" sz="1200" dirty="0"/>
              <a:t>82</a:t>
            </a:r>
            <a:r>
              <a:rPr lang="ko-KR" altLang="en-US" sz="1200" dirty="0"/>
              <a:t>명</a:t>
            </a:r>
            <a:r>
              <a:rPr lang="en-US" altLang="ko-KR" sz="1200" dirty="0"/>
              <a:t>, </a:t>
            </a:r>
            <a:r>
              <a:rPr lang="ko-KR" altLang="en-US" sz="1200" dirty="0"/>
              <a:t>남성참여자 </a:t>
            </a:r>
            <a:r>
              <a:rPr lang="en-US" altLang="ko-KR" sz="1200" dirty="0"/>
              <a:t>58</a:t>
            </a:r>
            <a:r>
              <a:rPr lang="ko-KR" altLang="en-US" sz="1200" dirty="0"/>
              <a:t>명</a:t>
            </a:r>
            <a:endParaRPr lang="en-US" altLang="ko-KR" sz="1200" dirty="0"/>
          </a:p>
          <a:p>
            <a:pPr lvl="2"/>
            <a:r>
              <a:rPr lang="ko-KR" altLang="en-US" sz="1200" dirty="0"/>
              <a:t>웃거나 눈을 찡그리는 등 </a:t>
            </a:r>
            <a:r>
              <a:rPr lang="en-US" altLang="ko-KR" sz="1200" dirty="0"/>
              <a:t>10</a:t>
            </a:r>
            <a:r>
              <a:rPr lang="ko-KR" altLang="en-US" sz="1200" dirty="0"/>
              <a:t>가 지 </a:t>
            </a:r>
            <a:r>
              <a:rPr lang="ko-KR" altLang="en-US" sz="1200" dirty="0" err="1"/>
              <a:t>테스크</a:t>
            </a:r>
            <a:r>
              <a:rPr lang="ko-KR" altLang="en-US" sz="1200" dirty="0"/>
              <a:t> 수행</a:t>
            </a:r>
            <a:endParaRPr lang="en-US" altLang="ko-KR" sz="1200" dirty="0"/>
          </a:p>
          <a:p>
            <a:pPr lvl="2"/>
            <a:r>
              <a:rPr lang="en-US" altLang="ko-KR" sz="1200" dirty="0"/>
              <a:t>1000kHz</a:t>
            </a:r>
            <a:r>
              <a:rPr lang="ko-KR" altLang="en-US" sz="1200" dirty="0"/>
              <a:t>로 </a:t>
            </a:r>
            <a:r>
              <a:rPr lang="en-US" altLang="ko-KR" sz="1200" dirty="0" err="1"/>
              <a:t>bvp</a:t>
            </a:r>
            <a:r>
              <a:rPr lang="en-US" altLang="ko-KR" sz="1200" dirty="0"/>
              <a:t>, </a:t>
            </a:r>
            <a:r>
              <a:rPr lang="ko-KR" altLang="en-US" sz="1200" dirty="0"/>
              <a:t>호흡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심박</a:t>
            </a:r>
            <a:r>
              <a:rPr lang="ko-KR" altLang="en-US" sz="1200" dirty="0"/>
              <a:t> 생체 징후 측정</a:t>
            </a:r>
          </a:p>
        </p:txBody>
      </p:sp>
      <p:pic>
        <p:nvPicPr>
          <p:cNvPr id="5123" name="_x228520256">
            <a:extLst>
              <a:ext uri="{FF2B5EF4-FFF2-40B4-BE49-F238E27FC236}">
                <a16:creationId xmlns:a16="http://schemas.microsoft.com/office/drawing/2014/main" id="{D4C4D34C-4300-BA13-DA35-E18160024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51" y="3352799"/>
            <a:ext cx="3642973" cy="21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_x136481360">
            <a:extLst>
              <a:ext uri="{FF2B5EF4-FFF2-40B4-BE49-F238E27FC236}">
                <a16:creationId xmlns:a16="http://schemas.microsoft.com/office/drawing/2014/main" id="{F5DFFE1A-5049-ADCC-196C-AE61AEAC1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48" y="3352800"/>
            <a:ext cx="3638903" cy="21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9F087F9E-896A-D735-4647-ECE39B281951}"/>
              </a:ext>
            </a:extLst>
          </p:cNvPr>
          <p:cNvSpPr txBox="1"/>
          <p:nvPr/>
        </p:nvSpPr>
        <p:spPr>
          <a:xfrm>
            <a:off x="1852143" y="5480048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6. V4V train loss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C26190E-693A-170C-6492-1899E1C0E8C2}"/>
              </a:ext>
            </a:extLst>
          </p:cNvPr>
          <p:cNvSpPr txBox="1"/>
          <p:nvPr/>
        </p:nvSpPr>
        <p:spPr>
          <a:xfrm>
            <a:off x="6881347" y="5480047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7. V4V test loss</a:t>
            </a:r>
          </a:p>
        </p:txBody>
      </p:sp>
    </p:spTree>
    <p:extLst>
      <p:ext uri="{BB962C8B-B14F-4D97-AF65-F5344CB8AC3E}">
        <p14:creationId xmlns:p14="http://schemas.microsoft.com/office/powerpoint/2010/main" val="1101909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7A59-2878-C44C-B3AF-D29CC418A04A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37" name="내용 개체 틀 2">
            <a:extLst>
              <a:ext uri="{FF2B5EF4-FFF2-40B4-BE49-F238E27FC236}">
                <a16:creationId xmlns:a16="http://schemas.microsoft.com/office/drawing/2014/main" id="{F2587ADD-7A70-2DEB-BF2E-C41693D4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010"/>
            <a:ext cx="10515600" cy="1725790"/>
          </a:xfrm>
        </p:spPr>
        <p:txBody>
          <a:bodyPr>
            <a:normAutofit/>
          </a:bodyPr>
          <a:lstStyle/>
          <a:p>
            <a:r>
              <a:rPr lang="ko-KR" altLang="en-US" dirty="0"/>
              <a:t>실험평가</a:t>
            </a:r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80DE7B-7B2F-5379-4842-0677BB234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" b="50222"/>
          <a:stretch/>
        </p:blipFill>
        <p:spPr>
          <a:xfrm>
            <a:off x="1926837" y="2103120"/>
            <a:ext cx="4933168" cy="39700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BD315-4574-9D54-045E-711A57D2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22" r="49635"/>
          <a:stretch/>
        </p:blipFill>
        <p:spPr>
          <a:xfrm>
            <a:off x="6896570" y="2042159"/>
            <a:ext cx="2484579" cy="40309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08A329-69F5-01A0-3A52-5CA355025C37}"/>
              </a:ext>
            </a:extLst>
          </p:cNvPr>
          <p:cNvSpPr txBox="1"/>
          <p:nvPr/>
        </p:nvSpPr>
        <p:spPr>
          <a:xfrm>
            <a:off x="1926837" y="6079576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15. Loss Graph</a:t>
            </a:r>
          </a:p>
        </p:txBody>
      </p:sp>
    </p:spTree>
    <p:extLst>
      <p:ext uri="{BB962C8B-B14F-4D97-AF65-F5344CB8AC3E}">
        <p14:creationId xmlns:p14="http://schemas.microsoft.com/office/powerpoint/2010/main" val="2573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Anterior view of epidermal relative thickness (RT) values.">
            <a:extLst>
              <a:ext uri="{FF2B5EF4-FFF2-40B4-BE49-F238E27FC236}">
                <a16:creationId xmlns:a16="http://schemas.microsoft.com/office/drawing/2014/main" id="{F77DC1D5-61B0-63F0-C904-4021C5FF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8" y="2951124"/>
            <a:ext cx="1640882" cy="24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6036-DBBB-504A-A31A-23340ABFFD13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37" name="내용 개체 틀 2">
            <a:extLst>
              <a:ext uri="{FF2B5EF4-FFF2-40B4-BE49-F238E27FC236}">
                <a16:creationId xmlns:a16="http://schemas.microsoft.com/office/drawing/2014/main" id="{F2587ADD-7A70-2DEB-BF2E-C41693D4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010"/>
            <a:ext cx="10515600" cy="1725790"/>
          </a:xfrm>
        </p:spPr>
        <p:txBody>
          <a:bodyPr>
            <a:normAutofit/>
          </a:bodyPr>
          <a:lstStyle/>
          <a:p>
            <a:r>
              <a:rPr lang="ko-KR" altLang="en-US" dirty="0"/>
              <a:t>실험평가</a:t>
            </a:r>
            <a:endParaRPr lang="en-US" altLang="ko-KR" sz="1600" dirty="0"/>
          </a:p>
          <a:p>
            <a:pPr lvl="1"/>
            <a:r>
              <a:rPr lang="en-US" altLang="ko-KR" sz="1600" dirty="0"/>
              <a:t>V4V challenge </a:t>
            </a:r>
            <a:r>
              <a:rPr lang="ko-KR" altLang="en-US" sz="1600" dirty="0"/>
              <a:t>참가 </a:t>
            </a:r>
            <a:r>
              <a:rPr lang="en-US" altLang="ko-KR" sz="1600" dirty="0"/>
              <a:t>7</a:t>
            </a:r>
            <a:r>
              <a:rPr lang="ko-KR" altLang="en-US" sz="1600" dirty="0"/>
              <a:t>개 비교군과 비교</a:t>
            </a:r>
            <a:endParaRPr lang="en-US" altLang="ko-KR" sz="1600" dirty="0"/>
          </a:p>
          <a:p>
            <a:pPr lvl="1"/>
            <a:r>
              <a:rPr lang="en-US" altLang="ko-KR" sz="1600" dirty="0"/>
              <a:t>Feature Mixer </a:t>
            </a:r>
            <a:r>
              <a:rPr lang="ko-KR" altLang="en-US" sz="1600" dirty="0"/>
              <a:t>별로 추가 비교</a:t>
            </a:r>
            <a:endParaRPr lang="en-US" altLang="ko-KR" sz="1600" dirty="0"/>
          </a:p>
          <a:p>
            <a:pPr lvl="1"/>
            <a:r>
              <a:rPr lang="en-US" altLang="ko-KR" sz="1600" dirty="0"/>
              <a:t>HR-MAE,</a:t>
            </a:r>
            <a:r>
              <a:rPr lang="ko-KR" altLang="en-US" sz="1600" dirty="0"/>
              <a:t> </a:t>
            </a:r>
            <a:r>
              <a:rPr lang="en-US" altLang="ko-KR" sz="1600" dirty="0"/>
              <a:t>HR-RMSE,</a:t>
            </a:r>
            <a:r>
              <a:rPr lang="ko-KR" altLang="en-US" sz="1600" dirty="0"/>
              <a:t> </a:t>
            </a:r>
            <a:r>
              <a:rPr lang="en-US" altLang="ko-KR" sz="1600" dirty="0"/>
              <a:t>BVP</a:t>
            </a:r>
            <a:r>
              <a:rPr lang="ko-KR" altLang="en-US" sz="1600" dirty="0"/>
              <a:t> </a:t>
            </a:r>
            <a:r>
              <a:rPr lang="en-US" altLang="ko-KR" sz="1600" dirty="0"/>
              <a:t>Pearson Correlation</a:t>
            </a:r>
          </a:p>
          <a:p>
            <a:pPr lvl="1"/>
            <a:r>
              <a:rPr lang="en-US" altLang="ko-KR" sz="1600" dirty="0"/>
              <a:t>Activation map </a:t>
            </a:r>
            <a:r>
              <a:rPr lang="ko-KR" altLang="en-US" sz="1600" dirty="0"/>
              <a:t>평가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D3FDB-5B0A-72F5-9256-7096DF6039AD}"/>
              </a:ext>
            </a:extLst>
          </p:cNvPr>
          <p:cNvSpPr txBox="1"/>
          <p:nvPr/>
        </p:nvSpPr>
        <p:spPr>
          <a:xfrm>
            <a:off x="649352" y="5739789"/>
            <a:ext cx="274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16. </a:t>
            </a:r>
            <a:r>
              <a:rPr lang="ko-KR" altLang="en-US" sz="1100" dirty="0"/>
              <a:t>피부 두께에 따른 빛 흡수 량</a:t>
            </a:r>
            <a:endParaRPr lang="en-US" altLang="ko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274AC7-FD14-9639-7C44-AE31AE3F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2" y="3235548"/>
            <a:ext cx="3127176" cy="24693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7BEC55-A4FB-C0B4-6FA5-0CD3C0788BA1}"/>
              </a:ext>
            </a:extLst>
          </p:cNvPr>
          <p:cNvSpPr txBox="1"/>
          <p:nvPr/>
        </p:nvSpPr>
        <p:spPr>
          <a:xfrm>
            <a:off x="4532356" y="5698951"/>
            <a:ext cx="23965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17. </a:t>
            </a:r>
            <a:r>
              <a:rPr lang="ko-KR" altLang="en-US" sz="1100" dirty="0"/>
              <a:t>해부학적으로 구분된 </a:t>
            </a:r>
            <a:r>
              <a:rPr lang="en-US" altLang="ko-KR" sz="1100" dirty="0"/>
              <a:t>39</a:t>
            </a:r>
            <a:r>
              <a:rPr lang="ko-KR" altLang="en-US" sz="1100" dirty="0"/>
              <a:t>개 영역에 대한 피부 두께</a:t>
            </a:r>
            <a:endParaRPr lang="en-US" altLang="ko-KR" sz="11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4724E1-9E77-BC2D-88AF-F343B17F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777" y="2653174"/>
            <a:ext cx="2743200" cy="2770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655755-5EEB-070C-F566-8612C1E92027}"/>
              </a:ext>
            </a:extLst>
          </p:cNvPr>
          <p:cNvSpPr txBox="1"/>
          <p:nvPr/>
        </p:nvSpPr>
        <p:spPr>
          <a:xfrm>
            <a:off x="8238094" y="5698951"/>
            <a:ext cx="23965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18. </a:t>
            </a:r>
            <a:r>
              <a:rPr lang="ko-KR" altLang="en-US" sz="1100" dirty="0"/>
              <a:t>피부 두께에 따른 </a:t>
            </a:r>
            <a:r>
              <a:rPr lang="en-US" altLang="ko-KR" sz="1100" dirty="0"/>
              <a:t>BVP </a:t>
            </a:r>
            <a:r>
              <a:rPr lang="ko-KR" altLang="en-US" sz="1100" dirty="0"/>
              <a:t>추출이 우수한 영역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27432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701D-AAAC-F844-B7ED-1088450B42AB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37" name="내용 개체 틀 2">
            <a:extLst>
              <a:ext uri="{FF2B5EF4-FFF2-40B4-BE49-F238E27FC236}">
                <a16:creationId xmlns:a16="http://schemas.microsoft.com/office/drawing/2014/main" id="{F2587ADD-7A70-2DEB-BF2E-C41693D4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010"/>
            <a:ext cx="10515600" cy="1725790"/>
          </a:xfrm>
        </p:spPr>
        <p:txBody>
          <a:bodyPr/>
          <a:lstStyle/>
          <a:p>
            <a:r>
              <a:rPr lang="ko-KR" altLang="en-US" dirty="0"/>
              <a:t>실험평가</a:t>
            </a:r>
            <a:endParaRPr lang="en-US" altLang="ko-KR" sz="1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EC9B882-77A9-F774-D427-D5A061E08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36658"/>
              </p:ext>
            </p:extLst>
          </p:nvPr>
        </p:nvGraphicFramePr>
        <p:xfrm>
          <a:off x="984517" y="2694941"/>
          <a:ext cx="4788916" cy="2008128"/>
        </p:xfrm>
        <a:graphic>
          <a:graphicData uri="http://schemas.openxmlformats.org/drawingml/2006/table">
            <a:tbl>
              <a:tblPr/>
              <a:tblGrid>
                <a:gridCol w="1448689">
                  <a:extLst>
                    <a:ext uri="{9D8B030D-6E8A-4147-A177-3AD203B41FA5}">
                      <a16:colId xmlns:a16="http://schemas.microsoft.com/office/drawing/2014/main" val="1596836359"/>
                    </a:ext>
                  </a:extLst>
                </a:gridCol>
                <a:gridCol w="1113409">
                  <a:extLst>
                    <a:ext uri="{9D8B030D-6E8A-4147-A177-3AD203B41FA5}">
                      <a16:colId xmlns:a16="http://schemas.microsoft.com/office/drawing/2014/main" val="3592637619"/>
                    </a:ext>
                  </a:extLst>
                </a:gridCol>
                <a:gridCol w="1113409">
                  <a:extLst>
                    <a:ext uri="{9D8B030D-6E8A-4147-A177-3AD203B41FA5}">
                      <a16:colId xmlns:a16="http://schemas.microsoft.com/office/drawing/2014/main" val="1735277762"/>
                    </a:ext>
                  </a:extLst>
                </a:gridCol>
                <a:gridCol w="1113409">
                  <a:extLst>
                    <a:ext uri="{9D8B030D-6E8A-4147-A177-3AD203B41FA5}">
                      <a16:colId xmlns:a16="http://schemas.microsoft.com/office/drawing/2014/main" val="1803776267"/>
                    </a:ext>
                  </a:extLst>
                </a:gridCol>
              </a:tblGrid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Method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HR-MAE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HR-RMSE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Correlation(r)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360207"/>
                  </a:ext>
                </a:extLst>
              </a:tr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Brain et.al[67]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9.42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14.6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0.436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236572"/>
                  </a:ext>
                </a:extLst>
              </a:tr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Benjamin et.al[68]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8.32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10.95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0.336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512042"/>
                  </a:ext>
                </a:extLst>
              </a:tr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Stent et.al[69]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9.22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14.18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0.47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79794"/>
                  </a:ext>
                </a:extLst>
              </a:tr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Hill et.al[70]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9.37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14.59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0.44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191959"/>
                  </a:ext>
                </a:extLst>
              </a:tr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Ouzar et.al[71]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11.60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14.90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989731"/>
                  </a:ext>
                </a:extLst>
              </a:tr>
              <a:tr h="182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Green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15.45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20.73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0.05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660273"/>
                  </a:ext>
                </a:extLst>
              </a:tr>
              <a:tr h="18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Proposed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7.66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10.08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0.69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560583"/>
                  </a:ext>
                </a:extLst>
              </a:tr>
            </a:tbl>
          </a:graphicData>
        </a:graphic>
      </p:graphicFrame>
      <p:pic>
        <p:nvPicPr>
          <p:cNvPr id="6145" name="_x282081456">
            <a:extLst>
              <a:ext uri="{FF2B5EF4-FFF2-40B4-BE49-F238E27FC236}">
                <a16:creationId xmlns:a16="http://schemas.microsoft.com/office/drawing/2014/main" id="{ADC0A045-A7DB-C4E1-E3C5-5405A278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9" y="2223228"/>
            <a:ext cx="5559425" cy="32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D3FDB-5B0A-72F5-9256-7096DF6039AD}"/>
              </a:ext>
            </a:extLst>
          </p:cNvPr>
          <p:cNvSpPr txBox="1"/>
          <p:nvPr/>
        </p:nvSpPr>
        <p:spPr>
          <a:xfrm>
            <a:off x="7985684" y="5501659"/>
            <a:ext cx="23965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19. Regression Activation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34CF79-3946-D220-1609-CFA9674EDBF5}"/>
              </a:ext>
            </a:extLst>
          </p:cNvPr>
          <p:cNvSpPr txBox="1"/>
          <p:nvPr/>
        </p:nvSpPr>
        <p:spPr>
          <a:xfrm>
            <a:off x="2383117" y="2327398"/>
            <a:ext cx="23965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Table 1. Experiment result</a:t>
            </a:r>
          </a:p>
        </p:txBody>
      </p:sp>
    </p:spTree>
    <p:extLst>
      <p:ext uri="{BB962C8B-B14F-4D97-AF65-F5344CB8AC3E}">
        <p14:creationId xmlns:p14="http://schemas.microsoft.com/office/powerpoint/2010/main" val="3156542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바닥글 개체 틀 4"/>
          <p:cNvSpPr txBox="1"/>
          <p:nvPr/>
        </p:nvSpPr>
        <p:spPr>
          <a:xfrm>
            <a:off x="4084320" y="6308080"/>
            <a:ext cx="402336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>
                <a:solidFill>
                  <a:srgbClr val="FFFFFF"/>
                </a:solidFill>
              </a:defRPr>
            </a:pPr>
            <a:r>
              <a:rPr lang="en-US" dirty="0"/>
              <a:t>Clinical Validation 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 err="1"/>
              <a:t>rPPG</a:t>
            </a:r>
            <a:r>
              <a:rPr lang="en-US" altLang="ko-KR" dirty="0"/>
              <a:t> </a:t>
            </a:r>
            <a:r>
              <a:rPr lang="ko-KR" altLang="en-US" dirty="0"/>
              <a:t>수행을 위한 고려 사항</a:t>
            </a:r>
            <a:endParaRPr dirty="0"/>
          </a:p>
        </p:txBody>
      </p:sp>
      <p:sp>
        <p:nvSpPr>
          <p:cNvPr id="136" name="제목 1"/>
          <p:cNvSpPr txBox="1">
            <a:spLocks noGrp="1"/>
          </p:cNvSpPr>
          <p:nvPr>
            <p:ph type="title"/>
          </p:nvPr>
        </p:nvSpPr>
        <p:spPr>
          <a:xfrm>
            <a:off x="838200" y="187325"/>
            <a:ext cx="10515600" cy="805902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ko-KR" altLang="en-US" sz="4400" dirty="0"/>
              <a:t>제안 방법 </a:t>
            </a:r>
            <a:r>
              <a:rPr lang="en-US" altLang="ko-KR" sz="4400" dirty="0"/>
              <a:t>–</a:t>
            </a:r>
            <a:r>
              <a:rPr lang="ko-KR" altLang="en-US" sz="4400" dirty="0"/>
              <a:t> </a:t>
            </a:r>
            <a:r>
              <a:rPr lang="en-US" altLang="ko-KR" sz="4400" dirty="0"/>
              <a:t>APNETv2 (</a:t>
            </a:r>
            <a:r>
              <a:rPr lang="ko-KR" altLang="en-US" sz="4400" dirty="0"/>
              <a:t>진행중</a:t>
            </a:r>
            <a:r>
              <a:rPr lang="en-US" altLang="ko-KR" sz="4400" dirty="0"/>
              <a:t>)</a:t>
            </a:r>
          </a:p>
        </p:txBody>
      </p:sp>
      <p:sp>
        <p:nvSpPr>
          <p:cNvPr id="137" name="날짜 개체 틀 3"/>
          <p:cNvSpPr txBox="1"/>
          <p:nvPr/>
        </p:nvSpPr>
        <p:spPr>
          <a:xfrm>
            <a:off x="883919" y="6400413"/>
            <a:ext cx="265176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 b="1">
                <a:solidFill>
                  <a:srgbClr val="FFFFFF"/>
                </a:solidFill>
              </a:defRPr>
            </a:lvl1pPr>
          </a:lstStyle>
          <a:p>
            <a:r>
              <a:rPr dirty="0"/>
              <a:t>2022-1</a:t>
            </a:r>
            <a:r>
              <a:rPr lang="en-US" altLang="ko-KR" dirty="0"/>
              <a:t>2</a:t>
            </a:r>
            <a:r>
              <a:rPr dirty="0"/>
              <a:t>-20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A940AF0-CAE8-5369-C49D-D8C86BB351A3}"/>
              </a:ext>
            </a:extLst>
          </p:cNvPr>
          <p:cNvSpPr txBox="1"/>
          <p:nvPr/>
        </p:nvSpPr>
        <p:spPr>
          <a:xfrm>
            <a:off x="838200" y="993227"/>
            <a:ext cx="10194742" cy="5061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700"/>
            </a:pPr>
            <a:r>
              <a:rPr lang="en-US" altLang="ko-KR" b="1" dirty="0"/>
              <a:t>	- </a:t>
            </a:r>
            <a:r>
              <a:rPr lang="en-US" altLang="ko-KR" dirty="0"/>
              <a:t>Q1. </a:t>
            </a:r>
            <a:r>
              <a:rPr lang="ko-KR" altLang="en-US" dirty="0"/>
              <a:t>현재 제안된 방법들은 영상처리</a:t>
            </a:r>
            <a:r>
              <a:rPr lang="en-US" altLang="ko-KR" dirty="0"/>
              <a:t>/</a:t>
            </a:r>
            <a:r>
              <a:rPr lang="ko-KR" altLang="en-US" dirty="0"/>
              <a:t>신호처리 적인 기법만을 적용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physiological</a:t>
            </a:r>
            <a:r>
              <a:rPr lang="ko-KR" altLang="en-US" dirty="0"/>
              <a:t>한 </a:t>
            </a:r>
            <a:br>
              <a:rPr lang="en-US" altLang="ko-KR" dirty="0"/>
            </a:br>
            <a:r>
              <a:rPr lang="ko-KR" altLang="en-US" dirty="0"/>
              <a:t>             특징을 이용하는 방법은 없을지</a:t>
            </a:r>
            <a:r>
              <a:rPr lang="en-US" altLang="ko-KR" dirty="0"/>
              <a:t>?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700"/>
            </a:pPr>
            <a:r>
              <a:rPr lang="en-US" dirty="0"/>
              <a:t>	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A1. </a:t>
            </a:r>
            <a:r>
              <a:rPr lang="ko-KR" altLang="en-US" dirty="0"/>
              <a:t>사람마다 좌</a:t>
            </a:r>
            <a:r>
              <a:rPr lang="en-US" altLang="ko-KR" dirty="0"/>
              <a:t>/</a:t>
            </a:r>
            <a:r>
              <a:rPr lang="ko-KR" altLang="en-US" dirty="0"/>
              <a:t>우 </a:t>
            </a:r>
            <a:r>
              <a:rPr lang="ko-KR" altLang="en-US" dirty="0" err="1"/>
              <a:t>온목동맥</a:t>
            </a:r>
            <a:r>
              <a:rPr lang="en-US" altLang="ko-KR" dirty="0"/>
              <a:t>(CAD;</a:t>
            </a:r>
            <a:r>
              <a:rPr lang="ko-KR" altLang="en-US" dirty="0"/>
              <a:t>경동맥</a:t>
            </a:r>
            <a:r>
              <a:rPr lang="en-US" altLang="ko-KR" dirty="0"/>
              <a:t>)</a:t>
            </a:r>
            <a:r>
              <a:rPr lang="ko-KR" altLang="en-US" dirty="0"/>
              <a:t>의 길이가 다름</a:t>
            </a:r>
            <a:r>
              <a:rPr lang="en-US" altLang="ko-KR" dirty="0"/>
              <a:t>. 28)</a:t>
            </a:r>
            <a:br>
              <a:rPr lang="en-US" altLang="ko-KR" dirty="0"/>
            </a:br>
            <a:r>
              <a:rPr lang="ko-KR" altLang="en-US" dirty="0"/>
              <a:t>                   우측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13.6±1.2 cm 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 좌측 </a:t>
            </a:r>
            <a:r>
              <a:rPr lang="en-KR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12.4±1.4 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      얼굴 볼의 정보에 영향을 주는 </a:t>
            </a:r>
            <a:r>
              <a:rPr lang="en-US" altLang="ko-KR" dirty="0"/>
              <a:t>IAD(</a:t>
            </a:r>
            <a:r>
              <a:rPr lang="ko-KR" altLang="en-US" dirty="0"/>
              <a:t>내측동맥</a:t>
            </a:r>
            <a:r>
              <a:rPr lang="en-US" altLang="ko-KR" dirty="0"/>
              <a:t>)</a:t>
            </a:r>
            <a:r>
              <a:rPr lang="ko-KR" altLang="en-US" dirty="0"/>
              <a:t>역시 </a:t>
            </a:r>
            <a:br>
              <a:rPr lang="en-US" altLang="ko-KR" dirty="0"/>
            </a:br>
            <a:r>
              <a:rPr lang="ko-KR" altLang="en-US" dirty="0"/>
              <a:t>                   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right ICA 8.6±1.4 cm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,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left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interfaceregular"/>
              </a:rPr>
              <a:t>8.4±1.4 cm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700"/>
            </a:pP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	- Q2. 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그렇다면 왼쪽 뺨에서 취득한 </a:t>
            </a:r>
            <a:r>
              <a:rPr lang="en-US" altLang="ko-KR" dirty="0" err="1">
                <a:solidFill>
                  <a:srgbClr val="333333"/>
                </a:solidFill>
                <a:latin typeface="interfaceregular"/>
              </a:rPr>
              <a:t>rPPG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정보와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,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우측 뺨의 정보는</a:t>
            </a:r>
            <a:br>
              <a:rPr lang="en-US" altLang="ko-KR" dirty="0">
                <a:solidFill>
                  <a:srgbClr val="333333"/>
                </a:solidFill>
                <a:latin typeface="interfaceregular"/>
              </a:rPr>
            </a:b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                           동일한가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?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700"/>
            </a:pP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	-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A2. 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이마와 좌측 뺨은 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0.75,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이마와 우측 뺨은 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0.61,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</a:t>
            </a:r>
            <a:br>
              <a:rPr lang="en-US" altLang="ko-KR" dirty="0">
                <a:solidFill>
                  <a:srgbClr val="333333"/>
                </a:solidFill>
                <a:latin typeface="interfaceregular"/>
              </a:rPr>
            </a:b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	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        좌측 뺨 우측 뺨은 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0.8</a:t>
            </a:r>
            <a:r>
              <a:rPr lang="ko-KR" altLang="en-US" dirty="0">
                <a:solidFill>
                  <a:srgbClr val="333333"/>
                </a:solidFill>
                <a:latin typeface="interfaceregular"/>
              </a:rPr>
              <a:t> 의 상관관계로 아주 동일하지는 않음</a:t>
            </a:r>
            <a:r>
              <a:rPr lang="en-US" altLang="ko-KR" dirty="0">
                <a:solidFill>
                  <a:srgbClr val="333333"/>
                </a:solidFill>
                <a:latin typeface="interfaceregular"/>
              </a:rPr>
              <a:t> 29)</a:t>
            </a:r>
            <a:br>
              <a:rPr lang="en-US" altLang="ko-KR" dirty="0"/>
            </a:br>
            <a:r>
              <a:rPr lang="ko-KR" altLang="en-US" dirty="0"/>
              <a:t>                    </a:t>
            </a:r>
            <a:endParaRPr dirty="0"/>
          </a:p>
        </p:txBody>
      </p:sp>
      <p:pic>
        <p:nvPicPr>
          <p:cNvPr id="2" name="Picture 4" descr="Angioplasty and stent placement - carotid artery: MedlinePlus Medical  Encyclopedia">
            <a:extLst>
              <a:ext uri="{FF2B5EF4-FFF2-40B4-BE49-F238E27FC236}">
                <a16:creationId xmlns:a16="http://schemas.microsoft.com/office/drawing/2014/main" id="{289F621A-AF7C-F9F6-6F86-3C1D834C5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"/>
          <a:stretch/>
        </p:blipFill>
        <p:spPr bwMode="auto">
          <a:xfrm>
            <a:off x="8481338" y="1969419"/>
            <a:ext cx="2551604" cy="20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1C2A5B5-3D01-0DCF-DDD2-83190129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89" y="4013950"/>
            <a:ext cx="5616760" cy="221505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9EF56F7-52E9-B4EC-63D0-69215194AA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KR" smtClean="0"/>
              <a:pPr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4838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636F-D2DE-E841-9B6B-6A77031B7AD5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A533A211-FAB3-EE20-CDC5-F5572BF15B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418" y="826936"/>
                <a:ext cx="11475819" cy="5756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ko-KR" altLang="en-US" sz="1871" dirty="0"/>
                  <a:t>진행 상황 공유</a:t>
                </a:r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APNETv2 </a:t>
                </a:r>
                <a:r>
                  <a:rPr lang="ko-KR" altLang="en-US" sz="1100" dirty="0"/>
                  <a:t>제안</a:t>
                </a:r>
              </a:p>
              <a:p>
                <a:pPr marL="673607" lvl="1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Small size video</a:t>
                </a:r>
                <a:r>
                  <a:rPr lang="ko-KR" altLang="en-US" sz="1100" dirty="0"/>
                  <a:t>에서도 학습</a:t>
                </a:r>
                <a:r>
                  <a:rPr lang="en-US" altLang="ko-KR" sz="1100" dirty="0"/>
                  <a:t>/</a:t>
                </a:r>
                <a:r>
                  <a:rPr lang="ko-KR" altLang="en-US" sz="1100" dirty="0"/>
                  <a:t> 추론 가능하도록 기존의 </a:t>
                </a:r>
                <a:r>
                  <a:rPr lang="en-US" altLang="ko-KR" sz="1100" dirty="0"/>
                  <a:t>APNET architecture </a:t>
                </a:r>
                <a:r>
                  <a:rPr lang="ko-KR" altLang="en-US" sz="1100" dirty="0"/>
                  <a:t>수정</a:t>
                </a:r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ko-KR" altLang="en-US" sz="1871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Phase Correlation Loss </a:t>
                </a:r>
                <a:r>
                  <a:rPr lang="ko-KR" altLang="en-US" sz="1100" dirty="0"/>
                  <a:t>적용</a:t>
                </a:r>
              </a:p>
              <a:p>
                <a:pPr marL="673607" lvl="1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ko-KR" altLang="en-US" sz="1100" dirty="0"/>
                  <a:t>얼굴에서 </a:t>
                </a:r>
                <a:r>
                  <a:rPr lang="en-US" altLang="ko-KR" sz="1100" dirty="0"/>
                  <a:t>PPG </a:t>
                </a:r>
                <a:r>
                  <a:rPr lang="ko-KR" altLang="en-US" sz="1100" dirty="0" err="1"/>
                  <a:t>를</a:t>
                </a:r>
                <a:r>
                  <a:rPr lang="ko-KR" altLang="en-US" sz="1100" dirty="0"/>
                  <a:t> 측정하기 때문에 </a:t>
                </a:r>
                <a:r>
                  <a:rPr lang="en-US" altLang="ko-KR" sz="1100" dirty="0" err="1"/>
                  <a:t>Figertip</a:t>
                </a:r>
                <a:r>
                  <a:rPr lang="en-US" altLang="ko-KR" sz="1100" dirty="0"/>
                  <a:t> PPG </a:t>
                </a:r>
                <a:r>
                  <a:rPr lang="ko-KR" altLang="en-US" sz="1100" dirty="0"/>
                  <a:t>와 다른 형태를 띌 수 밖에 없어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위상 정렬이 필요</a:t>
                </a:r>
              </a:p>
              <a:p>
                <a:pPr marL="495300" lvl="1" indent="0" defTabSz="713231">
                  <a:lnSpc>
                    <a:spcPct val="100000"/>
                  </a:lnSpc>
                  <a:spcBef>
                    <a:spcPts val="700"/>
                  </a:spcBef>
                  <a:buFont typeface="Arial" panose="020B0604020202020204" pitchFamily="34" charset="0"/>
                  <a:buNone/>
                  <a:defRPr sz="1871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𝐶𝑜𝑟𝑟𝑒𝑙𝑎𝑡𝑖𝑜𝑛</m:t>
                          </m:r>
                        </m:sub>
                      </m:sSub>
                      <m:d>
                        <m:d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10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ko-KR" sz="110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ar-AE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𝑆𝑇𝐹𝑇</m:t>
                      </m:r>
                      <m:sSub>
                        <m:sSub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ar-AE" altLang="ko-K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𝑐𝑜𝑛𝑗</m:t>
                      </m:r>
                      <m:d>
                        <m:d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𝑆𝑇𝐹𝑇</m:t>
                          </m:r>
                          <m:sSub>
                            <m:sSub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}/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ar-AE" altLang="ko-KR" sz="1100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Pearson Correlation Loss </a:t>
                </a:r>
                <a:r>
                  <a:rPr lang="ko-KR" altLang="en-US" sz="1100" dirty="0"/>
                  <a:t>적용</a:t>
                </a:r>
              </a:p>
              <a:p>
                <a:pPr marL="673607" lvl="1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HR</a:t>
                </a:r>
                <a:r>
                  <a:rPr lang="ko-KR" altLang="en-US" sz="1100" dirty="0"/>
                  <a:t>의 추세를 학습하기 위해 사용</a:t>
                </a:r>
              </a:p>
              <a:p>
                <a:pPr marL="495300" lvl="1" indent="0" defTabSz="713231">
                  <a:lnSpc>
                    <a:spcPct val="100000"/>
                  </a:lnSpc>
                  <a:spcBef>
                    <a:spcPts val="700"/>
                  </a:spcBef>
                  <a:buFont typeface="Arial" panose="020B0604020202020204" pitchFamily="34" charset="0"/>
                  <a:buNone/>
                  <a:defRPr sz="1871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𝑛𝑒𝑔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𝑝𝑒𝑎𝑟𝑠𝑜𝑛</m:t>
                          </m:r>
                        </m:sub>
                      </m:sSub>
                      <m:d>
                        <m:d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̿"/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ar-AE" altLang="ko-KR" sz="110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ar-AE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ar-AE" altLang="ko-K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altLang="ko-KR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̿"/>
                                  <m:ctrlPr>
                                    <a:rPr lang="ar-AE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ar-AE" altLang="ko-KR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ar-AE" altLang="ko-KR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ar-AE" altLang="ko-K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ar-AE" altLang="ko-KR" sz="11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̿"/>
                                              <m:ctrlP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ar-AE" altLang="ko-KR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ar-AE" altLang="ko-KR" sz="1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ar-AE" altLang="ko-KR" sz="1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ar-AE" altLang="ko-KR" sz="1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ar-AE" altLang="ko-KR" sz="11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̿"/>
                                                  <m:ctrlPr>
                                                    <a:rPr lang="ar-AE" altLang="ko-KR" sz="1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ar-AE" altLang="ko-KR" sz="1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ar-AE" altLang="ko-KR" sz="110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ar-AE" altLang="ko-KR" sz="1100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ar-AE" altLang="ko-KR" sz="1100" dirty="0"/>
              </a:p>
              <a:p>
                <a:pPr marL="178307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Mutual Information Loss </a:t>
                </a:r>
                <a:r>
                  <a:rPr lang="ko-KR" altLang="en-US" sz="1100" dirty="0"/>
                  <a:t>적용</a:t>
                </a:r>
              </a:p>
              <a:p>
                <a:pPr marL="673607" lvl="1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r>
                  <a:rPr lang="en-US" altLang="ko-KR" sz="1100" dirty="0"/>
                  <a:t>Label</a:t>
                </a:r>
                <a:r>
                  <a:rPr lang="ko-KR" altLang="en-US" sz="1100" dirty="0"/>
                  <a:t>과 동일한 분포를 적용하기 위해 사용 </a:t>
                </a:r>
              </a:p>
              <a:p>
                <a:pPr marL="1005839" lvl="2" indent="0" defTabSz="713231">
                  <a:lnSpc>
                    <a:spcPct val="100000"/>
                  </a:lnSpc>
                  <a:spcBef>
                    <a:spcPts val="700"/>
                  </a:spcBef>
                  <a:buFont typeface="Arial" panose="020B0604020202020204" pitchFamily="34" charset="0"/>
                  <a:buNone/>
                  <a:defRPr sz="1871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𝑀𝐼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ar-AE" altLang="ko-KR" sz="110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𝑠𝑢</m:t>
                          </m:r>
                          <m:sSub>
                            <m:sSub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𝑠𝑢</m:t>
                          </m:r>
                          <m:sSub>
                            <m:sSub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110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10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den>
                          </m:f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  <m:sSub>
                                <m:sSub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ar-AE" altLang="ko-KR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altLang="ko-KR" sz="110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  <m:sSub>
                                <m:sSub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ar-AE" altLang="ko-KR" sz="110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ar-AE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10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altLang="ko-KR" sz="110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ar-AE" altLang="ko-KR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altLang="ko-KR" sz="110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ar-AE" altLang="ko-KR" sz="110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</m:oMath>
                  </m:oMathPara>
                </a14:m>
                <a:endParaRPr lang="ar-AE" altLang="ko-KR" sz="1100" dirty="0"/>
              </a:p>
              <a:p>
                <a:pPr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ar-AE" altLang="ko-KR" sz="1871" dirty="0"/>
              </a:p>
              <a:p>
                <a:pPr marL="1045462" lvl="2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ar-AE" altLang="ko-KR" sz="1871" dirty="0"/>
              </a:p>
              <a:p>
                <a:pPr marL="534923" lvl="1" indent="-178307" defTabSz="713231">
                  <a:lnSpc>
                    <a:spcPct val="100000"/>
                  </a:lnSpc>
                  <a:spcBef>
                    <a:spcPts val="700"/>
                  </a:spcBef>
                  <a:defRPr sz="1871"/>
                </a:pPr>
                <a:endParaRPr lang="ar-AE" sz="1871" dirty="0"/>
              </a:p>
            </p:txBody>
          </p:sp>
        </mc:Choice>
        <mc:Fallback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A533A211-FAB3-EE20-CDC5-F5572BF15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18" y="826936"/>
                <a:ext cx="11475819" cy="5756275"/>
              </a:xfrm>
              <a:prstGeom prst="rect">
                <a:avLst/>
              </a:prstGeom>
              <a:blipFill>
                <a:blip r:embed="rId2"/>
                <a:stretch>
                  <a:fillRect l="-331" t="-1322" b="-1365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Face 이미지 - Freepik에서 무료 다운로드">
            <a:extLst>
              <a:ext uri="{FF2B5EF4-FFF2-40B4-BE49-F238E27FC236}">
                <a16:creationId xmlns:a16="http://schemas.microsoft.com/office/drawing/2014/main" id="{3CE9DCBD-64F2-D0B2-7733-9416304E3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r="21065"/>
          <a:stretch/>
        </p:blipFill>
        <p:spPr bwMode="auto">
          <a:xfrm>
            <a:off x="1739630" y="1610759"/>
            <a:ext cx="2073241" cy="20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2BAB18-5280-DDAE-93D0-3A3B71F83CB3}"/>
              </a:ext>
            </a:extLst>
          </p:cNvPr>
          <p:cNvSpPr/>
          <p:nvPr/>
        </p:nvSpPr>
        <p:spPr>
          <a:xfrm>
            <a:off x="2402421" y="1660063"/>
            <a:ext cx="747657" cy="138497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2594B-F15F-BB67-5513-99B57E0851E6}"/>
              </a:ext>
            </a:extLst>
          </p:cNvPr>
          <p:cNvSpPr/>
          <p:nvPr/>
        </p:nvSpPr>
        <p:spPr>
          <a:xfrm>
            <a:off x="3150078" y="2495268"/>
            <a:ext cx="297361" cy="394518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B5BB4-DD97-1447-BA27-1F59A3D46743}"/>
              </a:ext>
            </a:extLst>
          </p:cNvPr>
          <p:cNvSpPr/>
          <p:nvPr/>
        </p:nvSpPr>
        <p:spPr>
          <a:xfrm>
            <a:off x="2147493" y="2495268"/>
            <a:ext cx="297361" cy="394518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6C98E2-5F74-719E-2819-1A6F91B164EF}"/>
              </a:ext>
            </a:extLst>
          </p:cNvPr>
          <p:cNvSpPr/>
          <p:nvPr/>
        </p:nvSpPr>
        <p:spPr>
          <a:xfrm>
            <a:off x="4728868" y="1660063"/>
            <a:ext cx="2006825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APNET v2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5B5B0F-D16D-A1E2-9148-9E7D6741D26D}"/>
              </a:ext>
            </a:extLst>
          </p:cNvPr>
          <p:cNvSpPr/>
          <p:nvPr/>
        </p:nvSpPr>
        <p:spPr>
          <a:xfrm>
            <a:off x="4728868" y="2379852"/>
            <a:ext cx="2006825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APNET v2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C65DB6-6B99-54EE-B7BA-7C4C9BD8B110}"/>
              </a:ext>
            </a:extLst>
          </p:cNvPr>
          <p:cNvSpPr/>
          <p:nvPr/>
        </p:nvSpPr>
        <p:spPr>
          <a:xfrm>
            <a:off x="4728868" y="3099641"/>
            <a:ext cx="2006825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APNET v2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A44643C-45BD-0012-D95A-8C03AFA6B0E6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3150078" y="1729312"/>
            <a:ext cx="1578790" cy="115416"/>
          </a:xfrm>
          <a:prstGeom prst="bent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C89DF82-8982-B31A-ACBB-3CDF9995DE94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rot="16200000" flipH="1">
            <a:off x="3315261" y="1870699"/>
            <a:ext cx="394520" cy="2432694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A4C5391-EE26-3AFD-8201-78CAA7A7668A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3447439" y="2564517"/>
            <a:ext cx="1281429" cy="128010"/>
          </a:xfrm>
          <a:prstGeom prst="bent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9801C68-3CBE-8F18-A6A2-D366A7C19147}"/>
              </a:ext>
            </a:extLst>
          </p:cNvPr>
          <p:cNvSpPr/>
          <p:nvPr/>
        </p:nvSpPr>
        <p:spPr>
          <a:xfrm rot="5400000">
            <a:off x="6784867" y="2379854"/>
            <a:ext cx="1808911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Transformer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913DFE7-3073-2CBA-1E6D-5927A677E373}"/>
              </a:ext>
            </a:extLst>
          </p:cNvPr>
          <p:cNvCxnSpPr>
            <a:cxnSpLocks/>
            <a:stCxn id="13" idx="3"/>
            <a:endCxn id="20" idx="2"/>
          </p:cNvCxnSpPr>
          <p:nvPr/>
        </p:nvCxnSpPr>
        <p:spPr>
          <a:xfrm>
            <a:off x="6735693" y="1844728"/>
            <a:ext cx="768965" cy="71979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087A806-F400-0EC7-C9CF-07C595503743}"/>
              </a:ext>
            </a:extLst>
          </p:cNvPr>
          <p:cNvCxnSpPr>
            <a:cxnSpLocks/>
            <a:stCxn id="14" idx="3"/>
            <a:endCxn id="20" idx="2"/>
          </p:cNvCxnSpPr>
          <p:nvPr/>
        </p:nvCxnSpPr>
        <p:spPr>
          <a:xfrm>
            <a:off x="6735693" y="2564517"/>
            <a:ext cx="768965" cy="3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E7A3931-7D6B-F631-4BCC-E981450596FA}"/>
              </a:ext>
            </a:extLst>
          </p:cNvPr>
          <p:cNvCxnSpPr>
            <a:cxnSpLocks/>
            <a:stCxn id="15" idx="3"/>
            <a:endCxn id="20" idx="2"/>
          </p:cNvCxnSpPr>
          <p:nvPr/>
        </p:nvCxnSpPr>
        <p:spPr>
          <a:xfrm flipV="1">
            <a:off x="6735693" y="2564520"/>
            <a:ext cx="768965" cy="71978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19E8E4-CBB2-1CB0-1916-EA3C7F028340}"/>
              </a:ext>
            </a:extLst>
          </p:cNvPr>
          <p:cNvCxnSpPr>
            <a:stCxn id="20" idx="0"/>
          </p:cNvCxnSpPr>
          <p:nvPr/>
        </p:nvCxnSpPr>
        <p:spPr>
          <a:xfrm flipV="1">
            <a:off x="7873988" y="2564517"/>
            <a:ext cx="1035765" cy="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E74BA4-071F-5AB4-51D9-37666E9FB156}"/>
              </a:ext>
            </a:extLst>
          </p:cNvPr>
          <p:cNvSpPr txBox="1"/>
          <p:nvPr/>
        </p:nvSpPr>
        <p:spPr>
          <a:xfrm>
            <a:off x="3812871" y="3284306"/>
            <a:ext cx="90262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BxTx30x30x3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321D20-5F07-8807-0976-826C2AB80C51}"/>
              </a:ext>
            </a:extLst>
          </p:cNvPr>
          <p:cNvSpPr txBox="1"/>
          <p:nvPr/>
        </p:nvSpPr>
        <p:spPr>
          <a:xfrm>
            <a:off x="3812870" y="2683662"/>
            <a:ext cx="90262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BxTx30x30x3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E16FA-9AD3-1840-BDAA-A07AC6B9CFF7}"/>
              </a:ext>
            </a:extLst>
          </p:cNvPr>
          <p:cNvSpPr txBox="1"/>
          <p:nvPr/>
        </p:nvSpPr>
        <p:spPr>
          <a:xfrm>
            <a:off x="3826247" y="1855497"/>
            <a:ext cx="90262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BxTx30x30x3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78DFE8-CB29-0B2A-B144-1B749A2C8170}"/>
              </a:ext>
            </a:extLst>
          </p:cNvPr>
          <p:cNvSpPr txBox="1"/>
          <p:nvPr/>
        </p:nvSpPr>
        <p:spPr>
          <a:xfrm>
            <a:off x="6781100" y="1810345"/>
            <a:ext cx="36933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9F90BA-1CC9-15EB-A149-8380BB147BB4}"/>
              </a:ext>
            </a:extLst>
          </p:cNvPr>
          <p:cNvSpPr txBox="1"/>
          <p:nvPr/>
        </p:nvSpPr>
        <p:spPr>
          <a:xfrm>
            <a:off x="6781100" y="2550914"/>
            <a:ext cx="36933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7DDE44-3588-ED6C-3BE2-7DF3BC8589A2}"/>
              </a:ext>
            </a:extLst>
          </p:cNvPr>
          <p:cNvSpPr txBox="1"/>
          <p:nvPr/>
        </p:nvSpPr>
        <p:spPr>
          <a:xfrm>
            <a:off x="6781100" y="3291483"/>
            <a:ext cx="36933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D1A793-FFFB-A876-868C-8A172EF2D14C}"/>
              </a:ext>
            </a:extLst>
          </p:cNvPr>
          <p:cNvSpPr txBox="1"/>
          <p:nvPr/>
        </p:nvSpPr>
        <p:spPr>
          <a:xfrm>
            <a:off x="7905118" y="2550914"/>
            <a:ext cx="369331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BxT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641205-2EBD-0E87-19D4-22CC8074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918" y="3869258"/>
            <a:ext cx="3157956" cy="2069978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2AA20C35-DCBF-8D6A-FB41-D5D92D967D19}"/>
              </a:ext>
            </a:extLst>
          </p:cNvPr>
          <p:cNvSpPr txBox="1">
            <a:spLocks/>
          </p:cNvSpPr>
          <p:nvPr/>
        </p:nvSpPr>
        <p:spPr>
          <a:xfrm>
            <a:off x="0" y="78685"/>
            <a:ext cx="10515600" cy="753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제안 방법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APNETv2 (</a:t>
            </a:r>
            <a:r>
              <a:rPr lang="ko-KR" altLang="en-US" sz="3200" dirty="0"/>
              <a:t>진행중</a:t>
            </a:r>
            <a:r>
              <a:rPr lang="en-US" altLang="ko-K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4411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636F-D2DE-E841-9B6B-6A77031B7AD5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2AA20C35-DCBF-8D6A-FB41-D5D92D967D19}"/>
              </a:ext>
            </a:extLst>
          </p:cNvPr>
          <p:cNvSpPr txBox="1">
            <a:spLocks/>
          </p:cNvSpPr>
          <p:nvPr/>
        </p:nvSpPr>
        <p:spPr>
          <a:xfrm>
            <a:off x="0" y="78685"/>
            <a:ext cx="10515600" cy="753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제안 방법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APNETv2 (</a:t>
            </a:r>
            <a:r>
              <a:rPr lang="ko-KR" altLang="en-US" sz="3200" dirty="0"/>
              <a:t>진행중</a:t>
            </a:r>
            <a:r>
              <a:rPr lang="en-US" altLang="ko-KR" sz="32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C1EE6-171E-E41B-E78A-86A9B32AA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0" y="919641"/>
            <a:ext cx="3343565" cy="2074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38C0A-B51D-6EF4-3188-2B214296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1" y="3006043"/>
            <a:ext cx="3343564" cy="2507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83631AF-A214-E63C-C3BB-F17B1FB68001}"/>
              </a:ext>
            </a:extLst>
          </p:cNvPr>
          <p:cNvSpPr txBox="1">
            <a:spLocks/>
          </p:cNvSpPr>
          <p:nvPr/>
        </p:nvSpPr>
        <p:spPr>
          <a:xfrm>
            <a:off x="3783462" y="2473073"/>
            <a:ext cx="6438465" cy="52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178307" indent="-178307" defTabSz="713231" hangingPunct="1">
              <a:lnSpc>
                <a:spcPct val="100000"/>
              </a:lnSpc>
              <a:spcBef>
                <a:spcPts val="700"/>
              </a:spcBef>
              <a:defRPr sz="1871"/>
            </a:pPr>
            <a:r>
              <a:rPr lang="en-US" altLang="ko-KR" sz="1100" dirty="0"/>
              <a:t>Neg Pearson Loss + MI Loss </a:t>
            </a:r>
            <a:r>
              <a:rPr lang="ko-KR" altLang="en-US" sz="1100" dirty="0"/>
              <a:t>적용시 피크의 위치는 유사하게</a:t>
            </a:r>
            <a:br>
              <a:rPr lang="en-US" altLang="ko-KR" sz="1100" dirty="0"/>
            </a:br>
            <a:r>
              <a:rPr lang="ko-KR" altLang="en-US" sz="1100" dirty="0"/>
              <a:t>나오나 </a:t>
            </a:r>
            <a:r>
              <a:rPr lang="en-US" altLang="ko-KR" sz="1100" dirty="0"/>
              <a:t>dicrotic notch</a:t>
            </a:r>
            <a:r>
              <a:rPr lang="ko-KR" altLang="en-US" sz="1100" dirty="0"/>
              <a:t>가 위쪽에서 형성되지 않음</a:t>
            </a:r>
            <a:r>
              <a:rPr lang="en-US" altLang="ko-KR" sz="1100" dirty="0"/>
              <a:t>.</a:t>
            </a:r>
            <a:endParaRPr lang="ar-AE" altLang="ko-KR" sz="1871" dirty="0"/>
          </a:p>
          <a:p>
            <a:pPr marL="1045462" lvl="2" indent="-178307" defTabSz="713231" hangingPunct="1">
              <a:lnSpc>
                <a:spcPct val="100000"/>
              </a:lnSpc>
              <a:spcBef>
                <a:spcPts val="700"/>
              </a:spcBef>
              <a:defRPr sz="1871"/>
            </a:pPr>
            <a:endParaRPr lang="ar-AE" altLang="ko-KR" sz="1871" dirty="0"/>
          </a:p>
          <a:p>
            <a:pPr marL="534923" lvl="1" indent="-178307" defTabSz="713231" hangingPunct="1">
              <a:lnSpc>
                <a:spcPct val="100000"/>
              </a:lnSpc>
              <a:spcBef>
                <a:spcPts val="700"/>
              </a:spcBef>
              <a:defRPr sz="1871"/>
            </a:pPr>
            <a:endParaRPr lang="ar-AE" sz="1871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DD4D24DF-7BD9-E90B-D2E6-90C30BC90089}"/>
              </a:ext>
            </a:extLst>
          </p:cNvPr>
          <p:cNvSpPr txBox="1">
            <a:spLocks/>
          </p:cNvSpPr>
          <p:nvPr/>
        </p:nvSpPr>
        <p:spPr>
          <a:xfrm>
            <a:off x="3689405" y="4556403"/>
            <a:ext cx="4411361" cy="44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178307" indent="-178307" defTabSz="713231" hangingPunct="1">
              <a:lnSpc>
                <a:spcPct val="100000"/>
              </a:lnSpc>
              <a:spcBef>
                <a:spcPts val="700"/>
              </a:spcBef>
              <a:defRPr sz="1871"/>
            </a:pPr>
            <a:r>
              <a:rPr lang="en-US" altLang="ko-KR" sz="1100" dirty="0"/>
              <a:t>Neg Pearson Loss + MI Loss</a:t>
            </a:r>
            <a:r>
              <a:rPr lang="ko-KR" altLang="en-US" sz="1100" dirty="0"/>
              <a:t> </a:t>
            </a:r>
            <a:r>
              <a:rPr lang="en-US" altLang="ko-KR" sz="1100" dirty="0"/>
              <a:t>+</a:t>
            </a:r>
            <a:r>
              <a:rPr lang="ko-KR" altLang="en-US" sz="1100" dirty="0"/>
              <a:t> </a:t>
            </a:r>
            <a:r>
              <a:rPr lang="en-US" altLang="ko-KR" sz="1100" dirty="0"/>
              <a:t>Phase Loss </a:t>
            </a:r>
            <a:r>
              <a:rPr lang="ko-KR" altLang="en-US" sz="1100" dirty="0"/>
              <a:t>적용시</a:t>
            </a:r>
            <a:br>
              <a:rPr lang="en-US" altLang="ko-KR" sz="1100" dirty="0"/>
            </a:br>
            <a:r>
              <a:rPr lang="ko-KR" altLang="en-US" sz="1100" dirty="0"/>
              <a:t>실제 측정 결과와 비슷한 파형 생성</a:t>
            </a:r>
          </a:p>
          <a:p>
            <a:pPr marL="495300" lvl="1" indent="0" defTabSz="713231" hangingPunct="1">
              <a:lnSpc>
                <a:spcPct val="100000"/>
              </a:lnSpc>
              <a:spcBef>
                <a:spcPts val="700"/>
              </a:spcBef>
              <a:buFont typeface="Arial"/>
              <a:buNone/>
              <a:defRPr sz="1871"/>
            </a:pPr>
            <a:endParaRPr lang="ar-AE" altLang="ko-KR" sz="1100" dirty="0"/>
          </a:p>
          <a:p>
            <a:pPr defTabSz="713231" hangingPunct="1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1871"/>
            </a:pPr>
            <a:endParaRPr lang="ar-AE" altLang="ko-KR" sz="1871" dirty="0"/>
          </a:p>
          <a:p>
            <a:pPr marL="1045462" lvl="2" indent="-178307" defTabSz="713231" hangingPunct="1">
              <a:lnSpc>
                <a:spcPct val="100000"/>
              </a:lnSpc>
              <a:spcBef>
                <a:spcPts val="700"/>
              </a:spcBef>
              <a:defRPr sz="1871"/>
            </a:pPr>
            <a:endParaRPr lang="ar-AE" altLang="ko-KR" sz="1871" dirty="0"/>
          </a:p>
          <a:p>
            <a:pPr marL="534923" lvl="1" indent="-178307" defTabSz="713231" hangingPunct="1">
              <a:lnSpc>
                <a:spcPct val="100000"/>
              </a:lnSpc>
              <a:spcBef>
                <a:spcPts val="700"/>
              </a:spcBef>
              <a:defRPr sz="1871"/>
            </a:pPr>
            <a:endParaRPr lang="ar-AE" sz="1871" dirty="0"/>
          </a:p>
        </p:txBody>
      </p:sp>
    </p:spTree>
    <p:extLst>
      <p:ext uri="{BB962C8B-B14F-4D97-AF65-F5344CB8AC3E}">
        <p14:creationId xmlns:p14="http://schemas.microsoft.com/office/powerpoint/2010/main" val="54914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9D0D1-6D72-8022-F5BE-68063D4B4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4658"/>
            <a:ext cx="9144000" cy="1535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논문을 위한 소스코드 작성법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4529F-F41B-6311-A667-644BB5D47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20CD-D733-5540-A246-8B75B3084C36}" type="datetime1">
              <a:rPr lang="en-US" altLang="ko-KR" smtClean="0"/>
              <a:t>4/6/23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1C245-E8E8-EFCF-67FF-9A736FAB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CDD20-E278-15F8-2279-C4D8CBB2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49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37" name="내용 개체 틀 2">
            <a:extLst>
              <a:ext uri="{FF2B5EF4-FFF2-40B4-BE49-F238E27FC236}">
                <a16:creationId xmlns:a16="http://schemas.microsoft.com/office/drawing/2014/main" id="{F2587ADD-7A70-2DEB-BF2E-C41693D4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010"/>
            <a:ext cx="10515600" cy="4056614"/>
          </a:xfrm>
        </p:spPr>
        <p:txBody>
          <a:bodyPr>
            <a:normAutofit/>
          </a:bodyPr>
          <a:lstStyle/>
          <a:p>
            <a:r>
              <a:rPr lang="ko-KR" altLang="en-US" dirty="0"/>
              <a:t>딥 러닝 논문은 이론적인 접근도 중요하지만</a:t>
            </a:r>
            <a:r>
              <a:rPr lang="en-US" altLang="ko-KR" dirty="0"/>
              <a:t>, </a:t>
            </a:r>
            <a:r>
              <a:rPr lang="ko-KR" altLang="en-US" dirty="0"/>
              <a:t>다양한 모델에 비해 얼마나 성능이 좋아졌는지도 중요함</a:t>
            </a:r>
            <a:r>
              <a:rPr lang="en-US" altLang="ko-KR" dirty="0"/>
              <a:t>.</a:t>
            </a:r>
          </a:p>
          <a:p>
            <a:endParaRPr lang="en-US" altLang="ko-KR" sz="1600" dirty="0"/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논문 작성을 위해 실험할 때는 </a:t>
            </a:r>
            <a:r>
              <a:rPr lang="ko-KR" altLang="en-US" dirty="0" err="1"/>
              <a:t>전처리</a:t>
            </a:r>
            <a:r>
              <a:rPr lang="ko-KR" altLang="en-US" dirty="0"/>
              <a:t> 조건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</a:t>
            </a:r>
            <a:r>
              <a:rPr lang="ko-KR" altLang="en-US" dirty="0" err="1"/>
              <a:t>조건등</a:t>
            </a:r>
            <a:r>
              <a:rPr lang="ko-KR" altLang="en-US" dirty="0"/>
              <a:t> 다양한 조건을 바꿔가면서 실험을 </a:t>
            </a:r>
            <a:r>
              <a:rPr lang="ko-KR" altLang="en-US" dirty="0" err="1"/>
              <a:t>진행해야함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딥 러닝 논문은 재사용성이 중요</a:t>
            </a:r>
            <a:endParaRPr lang="en-US" altLang="ko-KR" dirty="0"/>
          </a:p>
          <a:p>
            <a:pPr lvl="1"/>
            <a:r>
              <a:rPr lang="ko-KR" altLang="en-US" dirty="0" err="1"/>
              <a:t>하이퍼파라미터</a:t>
            </a:r>
            <a:r>
              <a:rPr lang="ko-KR" altLang="en-US" dirty="0"/>
              <a:t> 설정이 중요한 요인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448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rPPG</a:t>
            </a:r>
            <a:r>
              <a:rPr lang="en-US" altLang="ko-KR" dirty="0"/>
              <a:t>(Remote Photoplethysmography)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1F9D-2327-4A49-8022-8F076D77AB51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err="1"/>
              <a:t>rPPG</a:t>
            </a:r>
            <a:endParaRPr lang="en-US" altLang="ko-KR" dirty="0"/>
          </a:p>
          <a:p>
            <a:pPr lvl="1"/>
            <a:r>
              <a:rPr lang="ko-KR" altLang="en-US" sz="1600" dirty="0"/>
              <a:t>측정 부위 </a:t>
            </a:r>
            <a:r>
              <a:rPr lang="en-US" altLang="ko-KR" sz="1600" dirty="0"/>
              <a:t>: </a:t>
            </a:r>
            <a:r>
              <a:rPr lang="ko-KR" altLang="en-US" sz="1600" dirty="0"/>
              <a:t>손 </a:t>
            </a:r>
            <a:r>
              <a:rPr lang="en-US" altLang="ko-KR" sz="1600" dirty="0"/>
              <a:t>-&gt; </a:t>
            </a:r>
            <a:r>
              <a:rPr lang="ko-KR" altLang="en-US" sz="1600" dirty="0"/>
              <a:t>얼굴</a:t>
            </a:r>
            <a:endParaRPr lang="en-US" altLang="ko-KR" sz="1600" dirty="0"/>
          </a:p>
          <a:p>
            <a:pPr lvl="1"/>
            <a:r>
              <a:rPr lang="ko-KR" altLang="en-US" sz="1600" dirty="0"/>
              <a:t>측정 기기 </a:t>
            </a:r>
            <a:r>
              <a:rPr lang="en-US" altLang="ko-KR" sz="1600" dirty="0"/>
              <a:t>: Oximeter -&gt; camera</a:t>
            </a:r>
            <a:endParaRPr lang="ko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F9CE8D-E96E-F147-8050-8B2362517650}"/>
              </a:ext>
            </a:extLst>
          </p:cNvPr>
          <p:cNvGrpSpPr/>
          <p:nvPr/>
        </p:nvGrpSpPr>
        <p:grpSpPr>
          <a:xfrm>
            <a:off x="1359851" y="3098364"/>
            <a:ext cx="4313327" cy="2531420"/>
            <a:chOff x="6799450" y="1756089"/>
            <a:chExt cx="2989222" cy="1831510"/>
          </a:xfrm>
        </p:grpSpPr>
        <p:pic>
          <p:nvPicPr>
            <p:cNvPr id="20" name="Picture 2" descr="Sensors | Free Full-Text | Pulse Rate Variability Analysis Using Remote  Photoplethysmography Signals | HTML">
              <a:extLst>
                <a:ext uri="{FF2B5EF4-FFF2-40B4-BE49-F238E27FC236}">
                  <a16:creationId xmlns:a16="http://schemas.microsoft.com/office/drawing/2014/main" id="{426C3BDA-262F-044E-403C-6981B6F25C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4" r="29957"/>
            <a:stretch/>
          </p:blipFill>
          <p:spPr bwMode="auto">
            <a:xfrm>
              <a:off x="7991760" y="1756089"/>
              <a:ext cx="1796912" cy="1831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Sensors | Free Full-Text | Pulse Rate Variability Analysis Using Remote  Photoplethysmography Signals | HTML">
              <a:extLst>
                <a:ext uri="{FF2B5EF4-FFF2-40B4-BE49-F238E27FC236}">
                  <a16:creationId xmlns:a16="http://schemas.microsoft.com/office/drawing/2014/main" id="{0B7E1619-0129-1DE8-7BD8-1F1AD1BCDF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4" r="80936"/>
            <a:stretch/>
          </p:blipFill>
          <p:spPr bwMode="auto">
            <a:xfrm>
              <a:off x="6799450" y="1756089"/>
              <a:ext cx="1186426" cy="1831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B08EFDD-C28F-1694-C499-9059E67CC56F}"/>
              </a:ext>
            </a:extLst>
          </p:cNvPr>
          <p:cNvSpPr txBox="1"/>
          <p:nvPr/>
        </p:nvSpPr>
        <p:spPr>
          <a:xfrm>
            <a:off x="1414347" y="5596434"/>
            <a:ext cx="3458512" cy="270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ko-KR" sz="1100" dirty="0"/>
              <a:t>Fig 5. </a:t>
            </a:r>
            <a:r>
              <a:rPr lang="en-US" altLang="ko-KR" sz="1100" dirty="0" err="1"/>
              <a:t>rPPG</a:t>
            </a:r>
            <a:r>
              <a:rPr lang="en-US" altLang="ko-KR" sz="1100" dirty="0"/>
              <a:t> </a:t>
            </a:r>
            <a:r>
              <a:rPr lang="ko-KR" altLang="en-US" sz="1100" dirty="0"/>
              <a:t>모델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502653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AFBC4B8-3B8F-2C55-5721-132D1002B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78"/>
          <a:stretch/>
        </p:blipFill>
        <p:spPr>
          <a:xfrm>
            <a:off x="838200" y="1597305"/>
            <a:ext cx="6862957" cy="35418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DE6A0B-87B5-6C64-24B7-CD212BA8EBEC}"/>
              </a:ext>
            </a:extLst>
          </p:cNvPr>
          <p:cNvSpPr/>
          <p:nvPr/>
        </p:nvSpPr>
        <p:spPr>
          <a:xfrm>
            <a:off x="838200" y="3321935"/>
            <a:ext cx="6862957" cy="18172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741BE-7035-0D22-6067-6FE83C0AEF6C}"/>
              </a:ext>
            </a:extLst>
          </p:cNvPr>
          <p:cNvSpPr txBox="1"/>
          <p:nvPr/>
        </p:nvSpPr>
        <p:spPr>
          <a:xfrm>
            <a:off x="838200" y="5260695"/>
            <a:ext cx="9445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torch/</a:t>
            </a:r>
            <a:r>
              <a:rPr lang="en-US" altLang="ko-KR" dirty="0" err="1"/>
              <a:t>tensorflow</a:t>
            </a:r>
            <a:r>
              <a:rPr lang="ko-KR" altLang="en-US" dirty="0"/>
              <a:t>는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때마다 </a:t>
            </a:r>
            <a:r>
              <a:rPr lang="ko-KR" altLang="en-US" dirty="0" err="1"/>
              <a:t>랜덤한</a:t>
            </a:r>
            <a:r>
              <a:rPr lang="ko-KR" altLang="en-US" dirty="0"/>
              <a:t> 값으로 초기화하며</a:t>
            </a:r>
            <a:r>
              <a:rPr lang="en-US" altLang="ko-KR" dirty="0"/>
              <a:t>, </a:t>
            </a:r>
            <a:r>
              <a:rPr lang="ko-KR" altLang="en-US" dirty="0"/>
              <a:t>매 실험마다 결과가 달라짐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Weight initialize </a:t>
            </a:r>
            <a:r>
              <a:rPr lang="ko-KR" altLang="en-US" dirty="0" err="1"/>
              <a:t>뿐만아니라</a:t>
            </a:r>
            <a:r>
              <a:rPr lang="ko-KR" altLang="en-US" dirty="0"/>
              <a:t> </a:t>
            </a:r>
            <a:r>
              <a:rPr lang="en-US" altLang="ko-KR" dirty="0" err="1"/>
              <a:t>torch.Tensor.index_add</a:t>
            </a:r>
            <a:r>
              <a:rPr lang="en-US" altLang="ko-KR" dirty="0"/>
              <a:t>(), </a:t>
            </a:r>
            <a:r>
              <a:rPr lang="en-US" altLang="ko-KR" dirty="0" err="1"/>
              <a:t>torch.Tensor.scatter_add</a:t>
            </a:r>
            <a:r>
              <a:rPr lang="en-US" altLang="ko-KR" dirty="0"/>
              <a:t>_() </a:t>
            </a:r>
            <a:r>
              <a:rPr lang="ko-KR" altLang="en-US" dirty="0"/>
              <a:t>등</a:t>
            </a:r>
            <a:r>
              <a:rPr lang="en-US" altLang="ko-KR" dirty="0"/>
              <a:t>.. </a:t>
            </a:r>
            <a:r>
              <a:rPr lang="ko-KR" altLang="en-US" dirty="0"/>
              <a:t>여러 함수가 </a:t>
            </a:r>
            <a:r>
              <a:rPr lang="en-US" altLang="ko-KR" dirty="0"/>
              <a:t>random</a:t>
            </a:r>
            <a:r>
              <a:rPr lang="ko-KR" altLang="en-US" dirty="0"/>
              <a:t>하고 </a:t>
            </a:r>
            <a:r>
              <a:rPr lang="en-US" altLang="ko-KR" dirty="0"/>
              <a:t>nondeterministic</a:t>
            </a:r>
            <a:r>
              <a:rPr lang="ko-KR" altLang="en-US" dirty="0"/>
              <a:t> 하게 동작하여 고정 값이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4122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741BE-7035-0D22-6067-6FE83C0AEF6C}"/>
              </a:ext>
            </a:extLst>
          </p:cNvPr>
          <p:cNvSpPr txBox="1"/>
          <p:nvPr/>
        </p:nvSpPr>
        <p:spPr>
          <a:xfrm>
            <a:off x="838200" y="4045354"/>
            <a:ext cx="944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실험 때마다 </a:t>
            </a:r>
            <a:r>
              <a:rPr lang="ko-KR" altLang="en-US" dirty="0" err="1"/>
              <a:t>전처리</a:t>
            </a:r>
            <a:r>
              <a:rPr lang="en-US" altLang="ko-KR" dirty="0"/>
              <a:t> </a:t>
            </a:r>
            <a:r>
              <a:rPr lang="ko-KR" altLang="en-US" dirty="0"/>
              <a:t>여부</a:t>
            </a:r>
            <a:r>
              <a:rPr lang="en-US" altLang="ko-KR" dirty="0"/>
              <a:t>/ </a:t>
            </a:r>
            <a:r>
              <a:rPr lang="ko-KR" altLang="en-US" dirty="0"/>
              <a:t>학습 소요시간</a:t>
            </a:r>
            <a:r>
              <a:rPr lang="en-US" altLang="ko-KR" dirty="0"/>
              <a:t>/ </a:t>
            </a:r>
            <a:r>
              <a:rPr lang="ko-KR" altLang="en-US" dirty="0"/>
              <a:t>데이터셋의 종류</a:t>
            </a:r>
            <a:r>
              <a:rPr lang="en-US" altLang="ko-KR" dirty="0"/>
              <a:t>/ </a:t>
            </a:r>
            <a:r>
              <a:rPr lang="ko-KR" altLang="en-US" dirty="0" err="1"/>
              <a:t>전처리</a:t>
            </a:r>
            <a:r>
              <a:rPr lang="ko-KR" altLang="en-US" dirty="0"/>
              <a:t> 방법 등 </a:t>
            </a:r>
            <a:r>
              <a:rPr lang="ko-KR" altLang="en-US" dirty="0" err="1"/>
              <a:t>정해야할</a:t>
            </a:r>
            <a:r>
              <a:rPr lang="ko-KR" altLang="en-US" dirty="0"/>
              <a:t> 것이 많아 </a:t>
            </a:r>
            <a:r>
              <a:rPr lang="en-US" altLang="ko-KR" dirty="0"/>
              <a:t> params</a:t>
            </a:r>
            <a:r>
              <a:rPr lang="ko-KR" altLang="en-US" dirty="0"/>
              <a:t>로 관리</a:t>
            </a:r>
            <a:endParaRPr lang="en-US" altLang="ko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D10C199-181D-ECEE-8B68-78E762D0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0" y="1399241"/>
            <a:ext cx="6116733" cy="23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2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Params.json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2CB7C7A-292A-A218-5EA0-086C0A26F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2793"/>
            <a:ext cx="4114799" cy="481603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0B5799E-3E5C-EB49-95AE-EC6161B9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32" y="1373204"/>
            <a:ext cx="3995247" cy="47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0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7" name="Picture 6" descr="Text, chat or text message&#10;&#10;Description automatically generated">
            <a:extLst>
              <a:ext uri="{FF2B5EF4-FFF2-40B4-BE49-F238E27FC236}">
                <a16:creationId xmlns:a16="http://schemas.microsoft.com/office/drawing/2014/main" id="{2DA1EA7F-9808-DC86-45A1-F0966A88B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9" y="1690687"/>
            <a:ext cx="7049153" cy="2869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5B262-CEEA-5F54-B558-66B100C8DD4A}"/>
              </a:ext>
            </a:extLst>
          </p:cNvPr>
          <p:cNvSpPr txBox="1"/>
          <p:nvPr/>
        </p:nvSpPr>
        <p:spPr>
          <a:xfrm>
            <a:off x="838200" y="4844147"/>
            <a:ext cx="944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전처리</a:t>
            </a:r>
            <a:r>
              <a:rPr lang="ko-KR" altLang="en-US" dirty="0"/>
              <a:t> 때마다 고려해야하는 요소들을 </a:t>
            </a:r>
            <a:r>
              <a:rPr lang="en-US" altLang="ko-KR" dirty="0"/>
              <a:t>param</a:t>
            </a:r>
            <a:r>
              <a:rPr lang="ko-KR" altLang="en-US" dirty="0" err="1"/>
              <a:t>으로</a:t>
            </a:r>
            <a:r>
              <a:rPr lang="ko-KR" altLang="en-US" dirty="0"/>
              <a:t> 관리하여 </a:t>
            </a:r>
            <a:r>
              <a:rPr lang="ko-KR" altLang="en-US" dirty="0" err="1"/>
              <a:t>전처리</a:t>
            </a:r>
            <a:r>
              <a:rPr lang="ko-KR" altLang="en-US" dirty="0"/>
              <a:t> 과정을 </a:t>
            </a:r>
            <a:r>
              <a:rPr lang="ko-KR" altLang="en-US" dirty="0" err="1"/>
              <a:t>변경하였을때</a:t>
            </a:r>
            <a:r>
              <a:rPr lang="ko-KR" altLang="en-US" dirty="0"/>
              <a:t> 편하게 이용하도록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4572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dataset_preprocess.py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5B262-CEEA-5F54-B558-66B100C8DD4A}"/>
              </a:ext>
            </a:extLst>
          </p:cNvPr>
          <p:cNvSpPr txBox="1"/>
          <p:nvPr/>
        </p:nvSpPr>
        <p:spPr>
          <a:xfrm>
            <a:off x="838200" y="4844147"/>
            <a:ext cx="944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데이터셋 </a:t>
            </a:r>
            <a:r>
              <a:rPr lang="ko-KR" altLang="en-US" dirty="0" err="1"/>
              <a:t>전처리</a:t>
            </a:r>
            <a:r>
              <a:rPr lang="ko-KR" altLang="en-US" dirty="0"/>
              <a:t> 과정은 데이터의 종류에 따라 억겁의 시간이 소요될 수 있음으로 멀티 프로세싱으로 처리</a:t>
            </a:r>
            <a:endParaRPr lang="en-US" altLang="ko-KR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228DA19-659F-39B8-3943-2C365A4B4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09"/>
          <a:stretch/>
        </p:blipFill>
        <p:spPr>
          <a:xfrm>
            <a:off x="726471" y="1567886"/>
            <a:ext cx="8926721" cy="27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12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Dataset_preprocess.py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5B262-CEEA-5F54-B558-66B100C8DD4A}"/>
              </a:ext>
            </a:extLst>
          </p:cNvPr>
          <p:cNvSpPr txBox="1"/>
          <p:nvPr/>
        </p:nvSpPr>
        <p:spPr>
          <a:xfrm>
            <a:off x="836833" y="5145089"/>
            <a:ext cx="944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전처리된</a:t>
            </a:r>
            <a:r>
              <a:rPr lang="ko-KR" altLang="en-US" dirty="0"/>
              <a:t> 데이터는 필요에 따라 다른 방식으로 이용 될 수 있음으로</a:t>
            </a:r>
            <a:r>
              <a:rPr lang="en-US" altLang="ko-KR" dirty="0"/>
              <a:t>, h5py</a:t>
            </a:r>
            <a:r>
              <a:rPr lang="ko-KR" altLang="en-US" dirty="0"/>
              <a:t>구조로 계층적 관리</a:t>
            </a:r>
            <a:endParaRPr lang="en-US" altLang="ko-KR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228DA19-659F-39B8-3943-2C365A4B4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039" r="-515"/>
          <a:stretch/>
        </p:blipFill>
        <p:spPr>
          <a:xfrm>
            <a:off x="836833" y="1624124"/>
            <a:ext cx="6626469" cy="33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models.py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5B262-CEEA-5F54-B558-66B100C8DD4A}"/>
              </a:ext>
            </a:extLst>
          </p:cNvPr>
          <p:cNvSpPr txBox="1"/>
          <p:nvPr/>
        </p:nvSpPr>
        <p:spPr>
          <a:xfrm>
            <a:off x="836833" y="5145089"/>
            <a:ext cx="9445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모델을 </a:t>
            </a:r>
            <a:r>
              <a:rPr lang="ko-KR" altLang="en-US" dirty="0" err="1"/>
              <a:t>불러올때도</a:t>
            </a:r>
            <a:r>
              <a:rPr lang="en-US" altLang="ko-KR" dirty="0"/>
              <a:t>, </a:t>
            </a:r>
            <a:r>
              <a:rPr lang="ko-KR" altLang="en-US" dirty="0"/>
              <a:t>간단히 </a:t>
            </a:r>
            <a:r>
              <a:rPr lang="en-US" altLang="ko-KR" dirty="0"/>
              <a:t>param</a:t>
            </a:r>
            <a:r>
              <a:rPr lang="ko-KR" altLang="en-US" dirty="0"/>
              <a:t>만 변경해서 동작 가능하도록 함수 작성</a:t>
            </a:r>
            <a:endParaRPr lang="en-US" altLang="ko-K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00A482F-0777-2528-25F5-82FEEA4D6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368464"/>
            <a:ext cx="6221232" cy="35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1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main.py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5B262-CEEA-5F54-B558-66B100C8DD4A}"/>
              </a:ext>
            </a:extLst>
          </p:cNvPr>
          <p:cNvSpPr txBox="1"/>
          <p:nvPr/>
        </p:nvSpPr>
        <p:spPr>
          <a:xfrm>
            <a:off x="836833" y="3327342"/>
            <a:ext cx="944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모델 학습시에는 데이터를 </a:t>
            </a:r>
            <a:r>
              <a:rPr lang="en-US" altLang="ko-KR" dirty="0"/>
              <a:t>train/</a:t>
            </a:r>
            <a:r>
              <a:rPr lang="en-US" altLang="ko-KR" dirty="0" err="1"/>
              <a:t>val</a:t>
            </a:r>
            <a:r>
              <a:rPr lang="en-US" altLang="ko-KR" dirty="0"/>
              <a:t>/test </a:t>
            </a:r>
            <a:r>
              <a:rPr lang="ko-KR" altLang="en-US" dirty="0"/>
              <a:t>로 구성했는지</a:t>
            </a:r>
            <a:r>
              <a:rPr lang="en-US" altLang="ko-KR" dirty="0"/>
              <a:t>, train/test </a:t>
            </a:r>
            <a:r>
              <a:rPr lang="ko-KR" altLang="en-US" dirty="0"/>
              <a:t>로 구성했는지에 따라 알아서 동작하도록 차이를 둠</a:t>
            </a:r>
            <a:endParaRPr lang="en-US" altLang="ko-KR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0D3DB80-4C10-5E9B-2A0C-DF259B5BB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3" y="1516617"/>
            <a:ext cx="9113186" cy="16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1FB5-0DC0-5D42-B3DD-F1177CF4D52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5B262-CEEA-5F54-B558-66B100C8DD4A}"/>
              </a:ext>
            </a:extLst>
          </p:cNvPr>
          <p:cNvSpPr txBox="1"/>
          <p:nvPr/>
        </p:nvSpPr>
        <p:spPr>
          <a:xfrm>
            <a:off x="838200" y="1367522"/>
            <a:ext cx="94459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Reproducible </a:t>
            </a:r>
            <a:r>
              <a:rPr lang="ko-KR" altLang="en-US" dirty="0"/>
              <a:t>한 코드를 만들기위해 </a:t>
            </a:r>
            <a:r>
              <a:rPr lang="en-US" altLang="ko-KR" dirty="0"/>
              <a:t>randomness</a:t>
            </a:r>
            <a:r>
              <a:rPr lang="ko-KR" altLang="en-US" dirty="0" err="1"/>
              <a:t>를</a:t>
            </a:r>
            <a:r>
              <a:rPr lang="ko-KR" altLang="en-US" dirty="0"/>
              <a:t> 제어</a:t>
            </a:r>
            <a:r>
              <a:rPr lang="en-US" altLang="ko-KR" dirty="0"/>
              <a:t> </a:t>
            </a:r>
            <a:r>
              <a:rPr lang="ko-KR" altLang="en-US" dirty="0"/>
              <a:t>하게 코드 작성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논문에서 본인이 생각했을 때</a:t>
            </a:r>
            <a:r>
              <a:rPr lang="en-US" altLang="ko-KR" dirty="0"/>
              <a:t>, </a:t>
            </a:r>
            <a:r>
              <a:rPr lang="ko-KR" altLang="en-US" dirty="0"/>
              <a:t>논문 결과의 차이를 줄 만한 요소들 그리고 논문 </a:t>
            </a:r>
            <a:r>
              <a:rPr lang="ko-KR" altLang="en-US" dirty="0" err="1"/>
              <a:t>실험시</a:t>
            </a:r>
            <a:r>
              <a:rPr lang="ko-KR" altLang="en-US" dirty="0"/>
              <a:t> 편의성을 </a:t>
            </a:r>
            <a:r>
              <a:rPr lang="ko-KR" altLang="en-US" dirty="0" err="1"/>
              <a:t>줄만한</a:t>
            </a:r>
            <a:r>
              <a:rPr lang="ko-KR" altLang="en-US" dirty="0"/>
              <a:t> 요소들을 </a:t>
            </a:r>
            <a:r>
              <a:rPr lang="en-US" altLang="ko-KR" dirty="0" err="1"/>
              <a:t>params.json</a:t>
            </a:r>
            <a:r>
              <a:rPr lang="en-US" altLang="ko-KR" dirty="0"/>
              <a:t> </a:t>
            </a:r>
            <a:r>
              <a:rPr lang="ko-KR" altLang="en-US" dirty="0"/>
              <a:t>에서 컨트롤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learning rate, batch size, preprocessing </a:t>
            </a:r>
            <a:r>
              <a:rPr lang="ko-KR" altLang="en-US" dirty="0"/>
              <a:t>유무</a:t>
            </a:r>
            <a:r>
              <a:rPr lang="en-US" altLang="ko-KR" dirty="0"/>
              <a:t>, log </a:t>
            </a:r>
            <a:r>
              <a:rPr lang="ko-KR" altLang="en-US" dirty="0"/>
              <a:t>유무</a:t>
            </a:r>
            <a:r>
              <a:rPr lang="en-US" altLang="ko-KR" dirty="0"/>
              <a:t>, </a:t>
            </a:r>
            <a:r>
              <a:rPr lang="ko-KR" altLang="en-US" dirty="0"/>
              <a:t>데이터셋 분할 비율 등</a:t>
            </a:r>
            <a:r>
              <a:rPr lang="en-US" altLang="ko-KR" dirty="0"/>
              <a:t>.,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1176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3E258-4A26-BC35-B12F-5A99D7DC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A0B0E-58E3-69DE-674B-094FBB28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473710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1800" dirty="0">
                <a:hlinkClick r:id="rId2"/>
              </a:rPr>
              <a:t>https://news.samsungdisplay.com/30140</a:t>
            </a:r>
            <a:endParaRPr lang="en-US" altLang="ko-KR" sz="1800" dirty="0"/>
          </a:p>
          <a:p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환경에서 안면 영상을 이용한 실시간 생체징후 측정 시스템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DeepPhys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Video-Based Physiological Measurement Using Convolutional Attention Networks https://arxiv.org/abs/1805.07888</a:t>
            </a: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Higher-Order Dynamics in Video-Based Cardiac Measurement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https://arxiv.org/pdf/2110.03690.pdf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Remote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Photoplethysmograph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Signal Measurement from Facial Videos Using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Spatio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-Temporal Networks :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https://arxiv.org/abs/1905.02419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PhysFormer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Facial Video-based Physiological Measurement with Temporal Difference Transformer :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https://arxiv.org/abs/2111.12082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RhythmNet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End-to-end Heart Rate Estimation from Face via Spatial-temporal Representation :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https://arxiv.org/abs/1910.11515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ko-K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Pulse transit time estimation of aortic pulse wave velocity and blood pressure using machine learning and simulated training data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7"/>
              </a:rPr>
              <a:t>https://www.ncbi.nlm.nih.gov/pmc/articles/PMC6711549/#pcbi.1007259.e026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ambria" panose="02040503050406030204" pitchFamily="18" charset="0"/>
              </a:rPr>
              <a:t>Phase Velocity of Facial Blood Volume Oscillation at a Frequency of 0.1 Hz </a:t>
            </a:r>
            <a:r>
              <a:rPr lang="en-US" altLang="ko-KR" sz="1800" dirty="0">
                <a:solidFill>
                  <a:srgbClr val="000000"/>
                </a:solidFill>
                <a:latin typeface="Cambria" panose="02040503050406030204" pitchFamily="18" charset="0"/>
                <a:hlinkClick r:id="rId8"/>
              </a:rPr>
              <a:t>https://www.frontiersin.org/articles/10.3389/fphys.2021.627354/full</a:t>
            </a:r>
            <a:r>
              <a:rPr lang="en-US" altLang="ko-KR" sz="1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altLang="ko-KR" sz="1800" dirty="0">
                <a:latin typeface="Calibri" panose="020F0502020204030204" pitchFamily="34" charset="0"/>
              </a:rPr>
              <a:t>Assessment</a:t>
            </a:r>
            <a:r>
              <a:rPr lang="ko-KR" altLang="en-US" sz="1800" dirty="0">
                <a:latin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</a:rPr>
              <a:t>of</a:t>
            </a:r>
            <a:r>
              <a:rPr lang="ko-KR" altLang="en-US" sz="1800" dirty="0">
                <a:latin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</a:rPr>
              <a:t>ROI</a:t>
            </a:r>
            <a:r>
              <a:rPr lang="ko-KR" altLang="en-US" sz="1800" dirty="0">
                <a:latin typeface="Calibri" panose="020F0502020204030204" pitchFamily="34" charset="0"/>
              </a:rPr>
              <a:t> </a:t>
            </a:r>
            <a:r>
              <a:rPr lang="en-US" altLang="ko-KR" sz="1800" dirty="0">
                <a:latin typeface="Calibri" panose="020F0502020204030204" pitchFamily="34" charset="0"/>
              </a:rPr>
              <a:t>Selection for Facial Video-Based </a:t>
            </a:r>
            <a:r>
              <a:rPr lang="en-US" altLang="ko-KR" sz="1800" dirty="0" err="1">
                <a:latin typeface="Calibri" panose="020F0502020204030204" pitchFamily="34" charset="0"/>
              </a:rPr>
              <a:t>rPPG</a:t>
            </a:r>
            <a:endParaRPr lang="en-US" altLang="ko-KR" sz="1800" dirty="0">
              <a:latin typeface="Calibri" panose="020F0502020204030204" pitchFamily="34" charset="0"/>
            </a:endParaRPr>
          </a:p>
          <a:p>
            <a:r>
              <a:rPr lang="en-US" altLang="ko-KR" sz="1900" dirty="0" err="1"/>
              <a:t>Kienle</a:t>
            </a:r>
            <a:r>
              <a:rPr lang="en-US" altLang="ko-KR" sz="1900" dirty="0"/>
              <a:t> A, </a:t>
            </a:r>
            <a:r>
              <a:rPr lang="en-US" altLang="ko-KR" sz="1900" dirty="0" err="1"/>
              <a:t>Lilge</a:t>
            </a:r>
            <a:r>
              <a:rPr lang="en-US" altLang="ko-KR" sz="1900" dirty="0"/>
              <a:t> L, </a:t>
            </a:r>
            <a:r>
              <a:rPr lang="en-US" altLang="ko-KR" sz="1900" dirty="0" err="1"/>
              <a:t>Vitkin</a:t>
            </a:r>
            <a:r>
              <a:rPr lang="en-US" altLang="ko-KR" sz="1900" dirty="0"/>
              <a:t> AI, et al. Why do veins appear blue? A new look at an old question. </a:t>
            </a:r>
            <a:br>
              <a:rPr lang="en-US" altLang="ko-KR" sz="1900" dirty="0"/>
            </a:br>
            <a:r>
              <a:rPr lang="en-US" altLang="ko-KR" sz="1900" dirty="0"/>
              <a:t>Appl Optics 1996; 35:1151-1160. (Maybe more than you wanted to know, but here it is).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4ECA3-72CC-F606-4F5E-C515B8FC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6032-972D-5246-AC38-CCF61DBA5C20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761B0-E18E-13EF-F8EB-B5A5371B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BAF5F-5888-A0D3-DBF0-32410E14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8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rPPG</a:t>
            </a:r>
            <a:r>
              <a:rPr lang="en-US" altLang="ko-KR" dirty="0"/>
              <a:t>(Remote Photoplethysmography)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B06DF-1AE5-2BE0-3A87-4EC50504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얼굴의 혈류의 변화 감지를 통해</a:t>
            </a:r>
            <a:br>
              <a:rPr lang="en-US" altLang="ko-KR" sz="2400" dirty="0"/>
            </a:br>
            <a:r>
              <a:rPr lang="ko-KR" altLang="en-US" sz="2400" dirty="0"/>
              <a:t>다양한 활력징후</a:t>
            </a:r>
            <a:r>
              <a:rPr lang="en-US" altLang="ko-KR" sz="2400" dirty="0"/>
              <a:t>(Vital Sign)</a:t>
            </a:r>
            <a:r>
              <a:rPr lang="ko-KR" altLang="en-US" sz="2400" dirty="0"/>
              <a:t>가 측정 가능함</a:t>
            </a:r>
            <a:endParaRPr lang="en-US" altLang="ko-KR" sz="2400" dirty="0"/>
          </a:p>
          <a:p>
            <a:pPr>
              <a:lnSpc>
                <a:spcPct val="50000"/>
              </a:lnSpc>
            </a:pPr>
            <a:endParaRPr lang="en-US" altLang="ko-KR" dirty="0"/>
          </a:p>
          <a:p>
            <a:pPr lvl="1"/>
            <a:r>
              <a:rPr lang="ko-KR" altLang="en-US" dirty="0"/>
              <a:t>측정 가능한 </a:t>
            </a:r>
            <a:r>
              <a:rPr lang="en-US" altLang="ko-KR" dirty="0"/>
              <a:t>Vital Sign</a:t>
            </a:r>
          </a:p>
          <a:p>
            <a:pPr lvl="2"/>
            <a:r>
              <a:rPr lang="en-US" altLang="ko-KR" dirty="0"/>
              <a:t>PPG (Photoplethysmography)</a:t>
            </a:r>
          </a:p>
          <a:p>
            <a:pPr lvl="3"/>
            <a:r>
              <a:rPr lang="en-US" altLang="ko-KR" dirty="0"/>
              <a:t>HR</a:t>
            </a:r>
            <a:r>
              <a:rPr lang="ko-KR" altLang="en-US" dirty="0"/>
              <a:t> </a:t>
            </a:r>
            <a:r>
              <a:rPr lang="en-US" altLang="ko-KR" dirty="0"/>
              <a:t>(Heart</a:t>
            </a:r>
            <a:r>
              <a:rPr lang="ko-KR" altLang="en-US" dirty="0"/>
              <a:t> </a:t>
            </a:r>
            <a:r>
              <a:rPr lang="en-US" altLang="ko-KR" dirty="0"/>
              <a:t>Rate)</a:t>
            </a:r>
          </a:p>
          <a:p>
            <a:pPr lvl="3"/>
            <a:r>
              <a:rPr lang="en-US" altLang="ko-KR" dirty="0"/>
              <a:t>RR (Respiration Rate)</a:t>
            </a:r>
          </a:p>
          <a:p>
            <a:pPr lvl="3"/>
            <a:r>
              <a:rPr lang="en-US" altLang="ko-KR" dirty="0"/>
              <a:t>BP (Blood Pressure)</a:t>
            </a:r>
          </a:p>
          <a:p>
            <a:pPr lvl="3"/>
            <a:r>
              <a:rPr lang="en-US" altLang="ko-KR" dirty="0"/>
              <a:t>Stress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SPo2 (Saturation of peripheral O2)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400CA-5F6C-3E4D-AD9F-9B3E8E9C223E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3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rPPG</a:t>
            </a:r>
            <a:r>
              <a:rPr lang="en-US" altLang="ko-KR" dirty="0"/>
              <a:t>(Remote Photoplethysmography)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5A53-A613-4A45-82BE-34B21CEA652C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B16D7DED-F654-587E-C4C0-18B699D7A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rPPG</a:t>
                </a:r>
              </a:p>
              <a:p>
                <a:pPr lvl="1"/>
                <a:r>
                  <a:rPr lang="ko-KR" altLang="en-US" sz="1600" dirty="0"/>
                  <a:t>측정된 파형을 가공하여 추가 정보를 생성할 수 있음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ko-KR" altLang="en-US" sz="1600" dirty="0"/>
                  <a:t>일반적으론 주파수 필터를 이용해서 정보를 추가 추출</a:t>
                </a:r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0.02 – 0.17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</a:t>
                </a:r>
                <a:r>
                  <a:rPr lang="ko-KR" altLang="en-US" sz="1600" dirty="0"/>
                  <a:t> 산소포화도</a:t>
                </a:r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0.18 – 0.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호흡수</a:t>
                </a:r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0.80 – 4.00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심장박동 수</a:t>
                </a:r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0.003 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급성 심장마비 및 부정맥 신호</a:t>
                </a:r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0.033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− 0.04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레닌 </a:t>
                </a:r>
                <a:r>
                  <a:rPr lang="ko-KR" altLang="en-US" sz="1600" dirty="0" err="1"/>
                  <a:t>안티오텐신계</a:t>
                </a:r>
                <a:r>
                  <a:rPr lang="ko-KR" altLang="en-US" sz="1600" dirty="0"/>
                  <a:t> 시스템 변수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혈압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신장 관련 정보</a:t>
                </a:r>
                <a:r>
                  <a:rPr lang="en-US" altLang="ko-KR" sz="16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0.04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− 0.15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교감 신경계와 부교감 신경계에 의해 조절 </a:t>
                </a:r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0.15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− 0.4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호흡과 관련된 </a:t>
                </a:r>
                <a:r>
                  <a:rPr lang="ko-KR" altLang="en-US" sz="1600" dirty="0" err="1"/>
                  <a:t>심박</a:t>
                </a:r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변이율</a:t>
                </a:r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2"/>
                <a:endParaRPr lang="ko-KR" altLang="en-US" sz="1200" dirty="0"/>
              </a:p>
            </p:txBody>
          </p:sp>
        </mc:Choice>
        <mc:Fallback xmlns=""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B16D7DED-F654-587E-C4C0-18B699D7A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7ED73C-BF58-C4BF-9D44-2DF3600C3B28}"/>
              </a:ext>
            </a:extLst>
          </p:cNvPr>
          <p:cNvSpPr txBox="1"/>
          <p:nvPr/>
        </p:nvSpPr>
        <p:spPr>
          <a:xfrm>
            <a:off x="838200" y="6046158"/>
            <a:ext cx="45480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모바일 환경에서 안면 영상을 이용한 실시간 생체징후 측정 시스템</a:t>
            </a:r>
          </a:p>
        </p:txBody>
      </p:sp>
    </p:spTree>
    <p:extLst>
      <p:ext uri="{BB962C8B-B14F-4D97-AF65-F5344CB8AC3E}">
        <p14:creationId xmlns:p14="http://schemas.microsoft.com/office/powerpoint/2010/main" val="349242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F3A4-7AF6-3587-FF3F-530C63BB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SPo2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36031-3955-4B46-BB04-8C4946B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98310-E63D-654C-B50C-AD21873A8A80}" type="datetime1">
              <a:rPr lang="en-US" altLang="ko-KR" smtClean="0"/>
              <a:t>4/6/23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AE6DC-E814-A1EC-9D9B-287A1A57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867FC-D7C7-396C-C0B2-53A7642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B4655-F7D0-95A9-C3F5-616708DBB6FE}"/>
              </a:ext>
            </a:extLst>
          </p:cNvPr>
          <p:cNvSpPr txBox="1"/>
          <p:nvPr/>
        </p:nvSpPr>
        <p:spPr>
          <a:xfrm>
            <a:off x="838200" y="5795321"/>
            <a:ext cx="6287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Kienle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A,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Lilge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L,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Vitkin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AI, et al. Why do veins appear blue? A new look at an old question. 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 Optics 1996; 35:1151-1160. (Maybe more than you wanted to know, but here it is).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6D7DED-F654-587E-C4C0-18B699D7A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175"/>
            <a:ext cx="10515600" cy="4351338"/>
          </a:xfrm>
        </p:spPr>
        <p:txBody>
          <a:bodyPr/>
          <a:lstStyle/>
          <a:p>
            <a:pPr lvl="1"/>
            <a:r>
              <a:rPr lang="ko-KR" altLang="en-US" sz="1600" dirty="0"/>
              <a:t>혈류의 성분</a:t>
            </a:r>
            <a:endParaRPr lang="en-US" altLang="ko-KR" sz="1600" dirty="0"/>
          </a:p>
          <a:p>
            <a:pPr lvl="2"/>
            <a:r>
              <a:rPr lang="en-US" altLang="ko-KR" sz="1200" dirty="0" err="1"/>
              <a:t>oxyHb</a:t>
            </a:r>
            <a:r>
              <a:rPr lang="en-US" altLang="ko-KR" sz="1200" dirty="0"/>
              <a:t>, 45~70%</a:t>
            </a:r>
          </a:p>
          <a:p>
            <a:pPr lvl="2"/>
            <a:r>
              <a:rPr lang="en-US" altLang="ko-KR" sz="1200" dirty="0" err="1"/>
              <a:t>deoxyHb</a:t>
            </a:r>
            <a:r>
              <a:rPr lang="en-US" altLang="ko-KR" sz="1200" dirty="0"/>
              <a:t>, 0%~5%(</a:t>
            </a:r>
            <a:r>
              <a:rPr lang="ko-KR" altLang="en-US" sz="1200" dirty="0"/>
              <a:t>동맥</a:t>
            </a:r>
            <a:r>
              <a:rPr lang="en-US" altLang="ko-KR" sz="1200" dirty="0"/>
              <a:t>) 15%~40%(</a:t>
            </a:r>
            <a:r>
              <a:rPr lang="ko-KR" altLang="en-US" sz="1200" dirty="0"/>
              <a:t>정맥</a:t>
            </a:r>
            <a:r>
              <a:rPr lang="en-US" altLang="ko-KR" sz="1200" dirty="0"/>
              <a:t>)</a:t>
            </a:r>
          </a:p>
          <a:p>
            <a:pPr lvl="2"/>
            <a:endParaRPr lang="en-US" altLang="ko-KR" sz="1200" dirty="0"/>
          </a:p>
          <a:p>
            <a:pPr lvl="1"/>
            <a:r>
              <a:rPr lang="ko-KR" altLang="en-US" sz="1600" dirty="0"/>
              <a:t>동맥혈과 정맥혈의 색상</a:t>
            </a:r>
            <a:endParaRPr lang="en-US" altLang="ko-KR" sz="1600" dirty="0"/>
          </a:p>
          <a:p>
            <a:pPr lvl="2"/>
            <a:r>
              <a:rPr lang="ko-KR" altLang="en-US" sz="1200" dirty="0"/>
              <a:t>철 이온의 전자 상태에 따른 색상 변화</a:t>
            </a:r>
            <a:endParaRPr lang="en-US" altLang="ko-KR" sz="1200" dirty="0"/>
          </a:p>
          <a:p>
            <a:pPr lvl="3"/>
            <a:r>
              <a:rPr lang="en-US" altLang="ko-KR" sz="1000" dirty="0" err="1"/>
              <a:t>OxyHb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적색</a:t>
            </a:r>
            <a:endParaRPr lang="en-US" altLang="ko-KR" sz="1000" dirty="0"/>
          </a:p>
          <a:p>
            <a:pPr lvl="3"/>
            <a:r>
              <a:rPr lang="en-US" altLang="ko-KR" sz="1000" dirty="0" err="1"/>
              <a:t>deOxyHb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어두운 붉은 보라색</a:t>
            </a:r>
            <a:endParaRPr lang="en-US" altLang="ko-KR" sz="1000" dirty="0"/>
          </a:p>
          <a:p>
            <a:pPr lvl="1"/>
            <a:endParaRPr lang="en-US" altLang="ko-KR" sz="1600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710A4A2-C755-FB0D-7D6C-7D60E85F2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445455"/>
            <a:ext cx="5780532" cy="22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C3A1-9B3F-0D01-FE39-82F95EBF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rPPG</a:t>
            </a:r>
            <a:r>
              <a:rPr lang="ko-KR" altLang="en-US" dirty="0"/>
              <a:t> </a:t>
            </a:r>
            <a:r>
              <a:rPr lang="en-US" altLang="ko-KR" dirty="0"/>
              <a:t>Challenge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059F-4C95-F819-B976-A06C8ED3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F08-24D9-EF40-9FBE-361D2A5A7597}" type="datetime1">
              <a:rPr lang="en-US" altLang="ko-KR" smtClean="0"/>
              <a:t>4/7/23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A5F6-97FE-48A5-300A-AD2CAE22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rPPG overview </a:t>
            </a:r>
            <a:r>
              <a:rPr lang="ko-KR" altLang="en-US"/>
              <a:t>그리고 논문을 위한 소스코드 작성법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2CFB-1FDC-CC28-2632-260981BC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93C0-C80E-4E24-8CB4-EFDAB9C96E1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34E8F-3D0E-F025-D96A-D3BBB2EF6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데이터 구성 방법</a:t>
            </a:r>
            <a:endParaRPr lang="en-US" altLang="ko-KR" sz="2000" dirty="0"/>
          </a:p>
          <a:p>
            <a:r>
              <a:rPr lang="ko-KR" altLang="en-US" sz="2000" dirty="0" err="1"/>
              <a:t>전처리</a:t>
            </a:r>
            <a:r>
              <a:rPr lang="ko-KR" altLang="en-US" sz="2000" dirty="0"/>
              <a:t> 방법</a:t>
            </a:r>
            <a:endParaRPr lang="en-US" altLang="ko-KR" sz="2000" dirty="0"/>
          </a:p>
          <a:p>
            <a:r>
              <a:rPr lang="en-US" altLang="ko-KR" sz="2000" dirty="0"/>
              <a:t>p</a:t>
            </a:r>
            <a:r>
              <a:rPr lang="en-US" sz="2000" dirty="0"/>
              <a:t>pg </a:t>
            </a:r>
            <a:r>
              <a:rPr lang="ko-KR" altLang="en-US" sz="2000" dirty="0"/>
              <a:t>평가 방법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3085985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11994</TotalTime>
  <Words>4219</Words>
  <Application>Microsoft Macintosh PowerPoint</Application>
  <PresentationFormat>Widescreen</PresentationFormat>
  <Paragraphs>1313</Paragraphs>
  <Slides>59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Apple SD Gothic Neo</vt:lpstr>
      <vt:lpstr>interfaceregular</vt:lpstr>
      <vt:lpstr>맑은 고딕</vt:lpstr>
      <vt:lpstr>한양신명조</vt:lpstr>
      <vt:lpstr>Arial</vt:lpstr>
      <vt:lpstr>Calibri</vt:lpstr>
      <vt:lpstr>Cambria</vt:lpstr>
      <vt:lpstr>Cambria Math</vt:lpstr>
      <vt:lpstr>Sabon Next LT</vt:lpstr>
      <vt:lpstr>Wingdings</vt:lpstr>
      <vt:lpstr>Office 테마</vt:lpstr>
      <vt:lpstr>rPPG Overview </vt:lpstr>
      <vt:lpstr>PowerPoint Presentation</vt:lpstr>
      <vt:lpstr>PPG(Photoplethysmography)</vt:lpstr>
      <vt:lpstr>PPG(Remote Photoplethysmography)</vt:lpstr>
      <vt:lpstr>rPPG(Remote Photoplethysmography)</vt:lpstr>
      <vt:lpstr>rPPG(Remote Photoplethysmography)</vt:lpstr>
      <vt:lpstr>rPPG(Remote Photoplethysmography)</vt:lpstr>
      <vt:lpstr>SPo2</vt:lpstr>
      <vt:lpstr>rPPG Challenge</vt:lpstr>
      <vt:lpstr>데이터 구성</vt:lpstr>
      <vt:lpstr>데이터 구성</vt:lpstr>
      <vt:lpstr>데이터 구성</vt:lpstr>
      <vt:lpstr>데이터 구성</vt:lpstr>
      <vt:lpstr>데이터 구성</vt:lpstr>
      <vt:lpstr>데이터 극복을 위한 방안  </vt:lpstr>
      <vt:lpstr>전처리 방법</vt:lpstr>
      <vt:lpstr>PowerPoint Presentation</vt:lpstr>
      <vt:lpstr>PowerPoint Presentation</vt:lpstr>
      <vt:lpstr>PPG 평가</vt:lpstr>
      <vt:lpstr>PPG 평가</vt:lpstr>
      <vt:lpstr>PPG 평가</vt:lpstr>
      <vt:lpstr>Before Deep Learning</vt:lpstr>
      <vt:lpstr>Before Deep Learning @ our work</vt:lpstr>
      <vt:lpstr>Before Deep Learning @ our work</vt:lpstr>
      <vt:lpstr>Before Deep Learning @ our work</vt:lpstr>
      <vt:lpstr>Before` Deep Learning @ our work</vt:lpstr>
      <vt:lpstr>rPPG Challenge</vt:lpstr>
      <vt:lpstr>대표 연구</vt:lpstr>
      <vt:lpstr>대표 연구 -mcduff</vt:lpstr>
      <vt:lpstr>대표 연구 - mcduff</vt:lpstr>
      <vt:lpstr>대표 연구 –zithong yu</vt:lpstr>
      <vt:lpstr>대표 연구 –zithong yu</vt:lpstr>
      <vt:lpstr>대표 연구 – zithong yu</vt:lpstr>
      <vt:lpstr>대표 연구 – zithong yu</vt:lpstr>
      <vt:lpstr>대표 연구</vt:lpstr>
      <vt:lpstr>대표 연구</vt:lpstr>
      <vt:lpstr>이전 연구의 한계</vt:lpstr>
      <vt:lpstr>최신 트렌드</vt:lpstr>
      <vt:lpstr>제안 방법 – APNET</vt:lpstr>
      <vt:lpstr>제안방법</vt:lpstr>
      <vt:lpstr>실험 평가</vt:lpstr>
      <vt:lpstr>실험 결과</vt:lpstr>
      <vt:lpstr>실험 결과</vt:lpstr>
      <vt:lpstr>실험 결과</vt:lpstr>
      <vt:lpstr>제안 방법 – APNETv2 (진행중)</vt:lpstr>
      <vt:lpstr>PowerPoint Presentation</vt:lpstr>
      <vt:lpstr>PowerPoint Presentation</vt:lpstr>
      <vt:lpstr>논문을 위한 소스코드 작성법</vt:lpstr>
      <vt:lpstr>PowerPoint Presentation</vt:lpstr>
      <vt:lpstr>main.py</vt:lpstr>
      <vt:lpstr>main.py</vt:lpstr>
      <vt:lpstr>Params.json</vt:lpstr>
      <vt:lpstr>Main.py</vt:lpstr>
      <vt:lpstr>dataset_preprocess.py</vt:lpstr>
      <vt:lpstr>Dataset_preprocess.py</vt:lpstr>
      <vt:lpstr>models.py</vt:lpstr>
      <vt:lpstr>main.py</vt:lpstr>
      <vt:lpstr>요약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Axis Projection Network</dc:title>
  <dc:creator>김대열</dc:creator>
  <cp:lastModifiedBy>김대열</cp:lastModifiedBy>
  <cp:revision>20</cp:revision>
  <dcterms:created xsi:type="dcterms:W3CDTF">2022-07-24T14:06:44Z</dcterms:created>
  <dcterms:modified xsi:type="dcterms:W3CDTF">2023-04-07T05:15:02Z</dcterms:modified>
</cp:coreProperties>
</file>